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7" r:id="rId7"/>
    <p:sldId id="266" r:id="rId8"/>
    <p:sldId id="265" r:id="rId9"/>
    <p:sldId id="264" r:id="rId10"/>
    <p:sldId id="262" r:id="rId11"/>
    <p:sldId id="260" r:id="rId12"/>
    <p:sldId id="261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3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8BA6-6612-4678-A518-FBF203ED2784}" type="datetimeFigureOut">
              <a:rPr lang="en-GB" smtClean="0"/>
              <a:t>23/04/2015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1F30-2A19-4EA6-A403-CECE51B59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84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8BA6-6612-4678-A518-FBF203ED2784}" type="datetimeFigureOut">
              <a:rPr lang="en-GB" smtClean="0"/>
              <a:t>23/04/2015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1F30-2A19-4EA6-A403-CECE51B59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625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8BA6-6612-4678-A518-FBF203ED2784}" type="datetimeFigureOut">
              <a:rPr lang="en-GB" smtClean="0"/>
              <a:t>23/04/2015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1F30-2A19-4EA6-A403-CECE51B59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301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8BA6-6612-4678-A518-FBF203ED2784}" type="datetimeFigureOut">
              <a:rPr lang="en-GB" smtClean="0"/>
              <a:t>23/04/2015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1F30-2A19-4EA6-A403-CECE51B59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58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8BA6-6612-4678-A518-FBF203ED2784}" type="datetimeFigureOut">
              <a:rPr lang="en-GB" smtClean="0"/>
              <a:t>23/04/2015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1F30-2A19-4EA6-A403-CECE51B59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14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8BA6-6612-4678-A518-FBF203ED2784}" type="datetimeFigureOut">
              <a:rPr lang="en-GB" smtClean="0"/>
              <a:t>23/04/2015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1F30-2A19-4EA6-A403-CECE51B59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92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8BA6-6612-4678-A518-FBF203ED2784}" type="datetimeFigureOut">
              <a:rPr lang="en-GB" smtClean="0"/>
              <a:t>23/04/2015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1F30-2A19-4EA6-A403-CECE51B59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18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8BA6-6612-4678-A518-FBF203ED2784}" type="datetimeFigureOut">
              <a:rPr lang="en-GB" smtClean="0"/>
              <a:t>23/04/2015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1F30-2A19-4EA6-A403-CECE51B59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021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8BA6-6612-4678-A518-FBF203ED2784}" type="datetimeFigureOut">
              <a:rPr lang="en-GB" smtClean="0"/>
              <a:t>23/04/2015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1F30-2A19-4EA6-A403-CECE51B59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25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8BA6-6612-4678-A518-FBF203ED2784}" type="datetimeFigureOut">
              <a:rPr lang="en-GB" smtClean="0"/>
              <a:t>23/04/2015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1F30-2A19-4EA6-A403-CECE51B59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407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8BA6-6612-4678-A518-FBF203ED2784}" type="datetimeFigureOut">
              <a:rPr lang="en-GB" smtClean="0"/>
              <a:t>23/04/2015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1F30-2A19-4EA6-A403-CECE51B59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20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68BA6-6612-4678-A518-FBF203ED2784}" type="datetimeFigureOut">
              <a:rPr lang="en-GB" smtClean="0"/>
              <a:t>23/04/2015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41F30-2A19-4EA6-A403-CECE51B59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51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B3 Flash Cards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98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GB" dirty="0" smtClean="0"/>
              <a:t>Selective Breeding &amp; Gene Therapy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Selective Breeding</a:t>
            </a:r>
          </a:p>
          <a:p>
            <a:pPr lvl="1"/>
            <a:r>
              <a:rPr lang="en-GB" dirty="0" smtClean="0"/>
              <a:t>Pick individuals with desired characteristics</a:t>
            </a:r>
          </a:p>
          <a:p>
            <a:pPr lvl="1"/>
            <a:r>
              <a:rPr lang="en-GB" dirty="0" smtClean="0"/>
              <a:t>Breed together</a:t>
            </a:r>
          </a:p>
          <a:p>
            <a:pPr lvl="1"/>
            <a:r>
              <a:rPr lang="en-GB" dirty="0" smtClean="0"/>
              <a:t>Pick individuals with desired characteristics from offspring</a:t>
            </a:r>
          </a:p>
          <a:p>
            <a:pPr lvl="1"/>
            <a:r>
              <a:rPr lang="en-GB" dirty="0" smtClean="0"/>
              <a:t>Repeat</a:t>
            </a:r>
          </a:p>
          <a:p>
            <a:r>
              <a:rPr lang="en-GB" dirty="0" smtClean="0"/>
              <a:t>Disadvantage of Selective Breeding</a:t>
            </a:r>
          </a:p>
          <a:p>
            <a:pPr lvl="1"/>
            <a:r>
              <a:rPr lang="en-GB" dirty="0" smtClean="0"/>
              <a:t>Inbreeding leads to build up of recessive characteristics</a:t>
            </a:r>
          </a:p>
          <a:p>
            <a:pPr lvl="1"/>
            <a:r>
              <a:rPr lang="en-GB" dirty="0" smtClean="0"/>
              <a:t>Reduction in gene pool</a:t>
            </a:r>
          </a:p>
          <a:p>
            <a:r>
              <a:rPr lang="en-GB" dirty="0" smtClean="0"/>
              <a:t>Gene Therapy</a:t>
            </a:r>
          </a:p>
          <a:p>
            <a:pPr lvl="1"/>
            <a:r>
              <a:rPr lang="en-GB" dirty="0" smtClean="0"/>
              <a:t>Changing a person’s genes to cure disorders</a:t>
            </a:r>
          </a:p>
          <a:p>
            <a:pPr lvl="1"/>
            <a:r>
              <a:rPr lang="en-GB" dirty="0" smtClean="0"/>
              <a:t>Body cells or gametes altered</a:t>
            </a:r>
          </a:p>
          <a:p>
            <a:pPr lvl="1"/>
            <a:r>
              <a:rPr lang="en-GB" dirty="0" smtClean="0"/>
              <a:t>If change gametes change all future variations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010" y="3414713"/>
            <a:ext cx="3246142" cy="197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43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GB" dirty="0" smtClean="0"/>
              <a:t>Genetic Engineering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GB" dirty="0" smtClean="0"/>
              <a:t>Process of GE</a:t>
            </a:r>
          </a:p>
          <a:p>
            <a:pPr lvl="1"/>
            <a:r>
              <a:rPr lang="en-GB" dirty="0" smtClean="0"/>
              <a:t>Isolate gene want</a:t>
            </a:r>
          </a:p>
          <a:p>
            <a:pPr lvl="1"/>
            <a:r>
              <a:rPr lang="en-GB" dirty="0" smtClean="0"/>
              <a:t>Insert gene into organism’s DNA</a:t>
            </a:r>
          </a:p>
          <a:p>
            <a:pPr lvl="1"/>
            <a:r>
              <a:rPr lang="en-GB" dirty="0" smtClean="0"/>
              <a:t>Replicate organisms</a:t>
            </a:r>
          </a:p>
          <a:p>
            <a:r>
              <a:rPr lang="en-GB" dirty="0" smtClean="0"/>
              <a:t>Advantages of GE: Produce organisms with features you want quickly</a:t>
            </a:r>
          </a:p>
          <a:p>
            <a:r>
              <a:rPr lang="en-GB" dirty="0" smtClean="0"/>
              <a:t>Risks of GE: Unexpected harmful effects</a:t>
            </a:r>
          </a:p>
          <a:p>
            <a:r>
              <a:rPr lang="en-GB" dirty="0" smtClean="0"/>
              <a:t>Examples of GE</a:t>
            </a:r>
          </a:p>
          <a:p>
            <a:pPr lvl="1"/>
            <a:r>
              <a:rPr lang="en-GB" dirty="0" smtClean="0"/>
              <a:t>Golden Rice (take beta carotene gene from carrots and put into rice)</a:t>
            </a:r>
          </a:p>
          <a:p>
            <a:pPr lvl="1"/>
            <a:r>
              <a:rPr lang="en-GB" dirty="0" smtClean="0"/>
              <a:t>Human insulin (take insulin gene from humans and put into bacteria)</a:t>
            </a:r>
          </a:p>
          <a:p>
            <a:pPr lvl="1"/>
            <a:r>
              <a:rPr lang="en-GB" dirty="0" smtClean="0"/>
              <a:t>Give crops resistance to herbicides, frost damage &amp; disease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48" y="1957387"/>
            <a:ext cx="2439214" cy="137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24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GB" dirty="0" smtClean="0"/>
              <a:t>Cloning Animals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dirty="0" smtClean="0"/>
              <a:t>Making Dolly the Sheep with Nuclear Transfer</a:t>
            </a:r>
          </a:p>
          <a:p>
            <a:pPr lvl="1"/>
            <a:r>
              <a:rPr lang="en-GB" dirty="0" smtClean="0"/>
              <a:t>Nucleus removed from egg cell</a:t>
            </a:r>
          </a:p>
          <a:p>
            <a:pPr lvl="1"/>
            <a:r>
              <a:rPr lang="en-GB" dirty="0" smtClean="0"/>
              <a:t>Replaced with nucleus from udder cell</a:t>
            </a:r>
          </a:p>
          <a:p>
            <a:pPr lvl="1"/>
            <a:r>
              <a:rPr lang="en-GB" dirty="0" smtClean="0"/>
              <a:t>Electric shock to cause cell division</a:t>
            </a:r>
          </a:p>
          <a:p>
            <a:pPr lvl="1"/>
            <a:r>
              <a:rPr lang="en-GB" dirty="0" smtClean="0"/>
              <a:t>Embryo implanted into surrogate</a:t>
            </a:r>
          </a:p>
          <a:p>
            <a:pPr lvl="1"/>
            <a:r>
              <a:rPr lang="en-GB" dirty="0" smtClean="0"/>
              <a:t>Embryo is a clone of the sheep the udder cell came from</a:t>
            </a:r>
          </a:p>
          <a:p>
            <a:r>
              <a:rPr lang="en-GB" dirty="0" smtClean="0"/>
              <a:t>Uses of Cloning Animals</a:t>
            </a:r>
          </a:p>
          <a:p>
            <a:pPr lvl="1"/>
            <a:r>
              <a:rPr lang="en-GB" dirty="0" smtClean="0"/>
              <a:t>Making lots of animals with characteristic you wanted</a:t>
            </a:r>
          </a:p>
          <a:p>
            <a:pPr lvl="1"/>
            <a:r>
              <a:rPr lang="en-GB" dirty="0" smtClean="0"/>
              <a:t>Make animals that have been GE to make human products</a:t>
            </a:r>
          </a:p>
          <a:p>
            <a:pPr lvl="1"/>
            <a:r>
              <a:rPr lang="en-GB" dirty="0" smtClean="0"/>
              <a:t>Make embryos for stem cell therapy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75" y="1981232"/>
            <a:ext cx="2781300" cy="185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80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GB" dirty="0" smtClean="0"/>
              <a:t>Cloning Plants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dirty="0" smtClean="0"/>
              <a:t>Cloning Plants with Tissue Culture</a:t>
            </a:r>
          </a:p>
          <a:p>
            <a:pPr lvl="1"/>
            <a:r>
              <a:rPr lang="en-GB" dirty="0" smtClean="0"/>
              <a:t>Small piece of tissue</a:t>
            </a:r>
          </a:p>
          <a:p>
            <a:pPr lvl="1"/>
            <a:r>
              <a:rPr lang="en-GB" dirty="0" smtClean="0"/>
              <a:t>Placed into growth medium</a:t>
            </a:r>
          </a:p>
          <a:p>
            <a:pPr lvl="1"/>
            <a:r>
              <a:rPr lang="en-GB" dirty="0" smtClean="0"/>
              <a:t>Aseptic technique </a:t>
            </a:r>
          </a:p>
          <a:p>
            <a:r>
              <a:rPr lang="en-GB" dirty="0" smtClean="0"/>
              <a:t>Advantages of Plant Cloning</a:t>
            </a:r>
          </a:p>
          <a:p>
            <a:pPr lvl="1"/>
            <a:r>
              <a:rPr lang="en-GB" dirty="0" smtClean="0"/>
              <a:t>Has characteristic you wanted</a:t>
            </a:r>
          </a:p>
          <a:p>
            <a:pPr lvl="1"/>
            <a:r>
              <a:rPr lang="en-GB" dirty="0" smtClean="0"/>
              <a:t>Mass produce plants that are difficult to grow from seed</a:t>
            </a:r>
          </a:p>
          <a:p>
            <a:r>
              <a:rPr lang="en-GB" dirty="0" smtClean="0"/>
              <a:t>Disadvantages of Plant Cloning</a:t>
            </a:r>
          </a:p>
          <a:p>
            <a:pPr lvl="1"/>
            <a:r>
              <a:rPr lang="en-GB" dirty="0" smtClean="0"/>
              <a:t>Disease could kill them all</a:t>
            </a:r>
          </a:p>
          <a:p>
            <a:pPr lvl="1"/>
            <a:r>
              <a:rPr lang="en-GB" dirty="0" smtClean="0"/>
              <a:t>Lack of genetic variation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831" y="2043112"/>
            <a:ext cx="3525932" cy="224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72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GB" dirty="0" smtClean="0"/>
              <a:t>DNA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dirty="0" smtClean="0"/>
              <a:t>Double helix structure made up of 4 bases </a:t>
            </a:r>
          </a:p>
          <a:p>
            <a:r>
              <a:rPr lang="en-GB" dirty="0" smtClean="0"/>
              <a:t>Complementary base pairing A-T, C-G</a:t>
            </a:r>
          </a:p>
          <a:p>
            <a:r>
              <a:rPr lang="en-GB" dirty="0" smtClean="0"/>
              <a:t>Watson &amp; Crick built a model of DNA</a:t>
            </a:r>
          </a:p>
          <a:p>
            <a:pPr lvl="1"/>
            <a:r>
              <a:rPr lang="en-GB" dirty="0" smtClean="0"/>
              <a:t>Using x ray data to show the double helix</a:t>
            </a:r>
          </a:p>
          <a:p>
            <a:pPr lvl="1"/>
            <a:r>
              <a:rPr lang="en-GB" dirty="0" smtClean="0"/>
              <a:t>Other scientists had to test their data</a:t>
            </a:r>
          </a:p>
          <a:p>
            <a:r>
              <a:rPr lang="en-GB" dirty="0" smtClean="0"/>
              <a:t>DNA Replication (happens before cell division)</a:t>
            </a:r>
          </a:p>
          <a:p>
            <a:pPr lvl="1"/>
            <a:r>
              <a:rPr lang="en-GB" dirty="0" smtClean="0"/>
              <a:t>DNA unzips</a:t>
            </a:r>
          </a:p>
          <a:p>
            <a:pPr lvl="1"/>
            <a:r>
              <a:rPr lang="en-GB" dirty="0" smtClean="0"/>
              <a:t>Free bases pair up</a:t>
            </a:r>
          </a:p>
          <a:p>
            <a:pPr lvl="1"/>
            <a:r>
              <a:rPr lang="en-GB" dirty="0" smtClean="0"/>
              <a:t>2 identical copies made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957" y="2244786"/>
            <a:ext cx="1742567" cy="351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2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8" y="365125"/>
            <a:ext cx="11187112" cy="1325563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GB" dirty="0" smtClean="0"/>
              <a:t>Proteins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8" y="1825625"/>
            <a:ext cx="11187112" cy="4351338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Protein synthesis: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A gene codes for a protein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Every 3 bases is a code for 1 amino acid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mRNA takes the code to the ribosomes (as DNA is stuck in the nucleus)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Ribosomes make proteins (ribosomes are too small to be seen by a microscope)</a:t>
            </a:r>
          </a:p>
          <a:p>
            <a:pPr lvl="1"/>
            <a:r>
              <a:rPr lang="en-GB" dirty="0" smtClean="0"/>
              <a:t>Genes are turned on or off as the proteins are needed</a:t>
            </a:r>
          </a:p>
          <a:p>
            <a:pPr lvl="1"/>
            <a:r>
              <a:rPr lang="en-GB" dirty="0" smtClean="0"/>
              <a:t>Mutations are changes in the bases that will change the protein</a:t>
            </a:r>
          </a:p>
          <a:p>
            <a:r>
              <a:rPr lang="en-GB" dirty="0" smtClean="0"/>
              <a:t>Types of proteins</a:t>
            </a:r>
          </a:p>
          <a:p>
            <a:pPr lvl="1"/>
            <a:r>
              <a:rPr lang="en-GB" dirty="0" smtClean="0"/>
              <a:t>Structural (e.g. Collagen)</a:t>
            </a:r>
          </a:p>
          <a:p>
            <a:pPr lvl="1"/>
            <a:r>
              <a:rPr lang="en-GB" dirty="0" smtClean="0"/>
              <a:t>Hormones (e.g. Insulin)</a:t>
            </a:r>
          </a:p>
          <a:p>
            <a:pPr lvl="1"/>
            <a:r>
              <a:rPr lang="en-GB" dirty="0" smtClean="0"/>
              <a:t>Carrier molecules (e.g. Haemoglobin)</a:t>
            </a:r>
          </a:p>
          <a:p>
            <a:pPr lvl="1"/>
            <a:r>
              <a:rPr lang="en-GB" dirty="0" smtClean="0"/>
              <a:t>Enzymes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259871"/>
            <a:ext cx="3571875" cy="186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8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GB" dirty="0" smtClean="0"/>
              <a:t>Enzymes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dirty="0" smtClean="0"/>
              <a:t>Biological catalyst (speed up reactions)</a:t>
            </a:r>
          </a:p>
          <a:p>
            <a:r>
              <a:rPr lang="en-GB" dirty="0" smtClean="0"/>
              <a:t>Specific to a substrate (only breaks down one thing)</a:t>
            </a:r>
          </a:p>
          <a:p>
            <a:r>
              <a:rPr lang="en-GB" dirty="0" smtClean="0"/>
              <a:t>Temperature affects enzymes</a:t>
            </a:r>
          </a:p>
          <a:p>
            <a:pPr lvl="1"/>
            <a:r>
              <a:rPr lang="en-GB" dirty="0" smtClean="0"/>
              <a:t>Enzymes more slower at low temperatures</a:t>
            </a:r>
          </a:p>
          <a:p>
            <a:pPr lvl="1"/>
            <a:r>
              <a:rPr lang="en-GB" smtClean="0"/>
              <a:t>If </a:t>
            </a:r>
            <a:r>
              <a:rPr lang="en-GB" smtClean="0"/>
              <a:t>they </a:t>
            </a:r>
            <a:r>
              <a:rPr lang="en-GB" dirty="0" smtClean="0"/>
              <a:t>get too hot they denature</a:t>
            </a:r>
          </a:p>
          <a:p>
            <a:pPr lvl="2"/>
            <a:r>
              <a:rPr lang="en-GB" dirty="0"/>
              <a:t>t</a:t>
            </a:r>
            <a:r>
              <a:rPr lang="en-GB" dirty="0" smtClean="0"/>
              <a:t>heir active site changes shape</a:t>
            </a:r>
          </a:p>
          <a:p>
            <a:r>
              <a:rPr lang="en-GB" dirty="0" smtClean="0"/>
              <a:t>pH affects enzymes</a:t>
            </a:r>
          </a:p>
          <a:p>
            <a:pPr lvl="1"/>
            <a:r>
              <a:rPr lang="en-GB" dirty="0" smtClean="0"/>
              <a:t>If the pH is different from the optimum the enzyme denatures</a:t>
            </a:r>
          </a:p>
          <a:p>
            <a:r>
              <a:rPr lang="en-GB" dirty="0" smtClean="0"/>
              <a:t>Q</a:t>
            </a:r>
            <a:r>
              <a:rPr lang="en-GB" baseline="-25000" dirty="0" smtClean="0"/>
              <a:t>10</a:t>
            </a:r>
            <a:r>
              <a:rPr lang="en-GB" dirty="0" smtClean="0"/>
              <a:t> (given equation) temperatures must be 10</a:t>
            </a:r>
            <a:r>
              <a:rPr lang="en-GB" baseline="30000" dirty="0" smtClean="0"/>
              <a:t>o</a:t>
            </a:r>
            <a:r>
              <a:rPr lang="en-GB" dirty="0" smtClean="0"/>
              <a:t>C apart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85" y="2819527"/>
            <a:ext cx="3512119" cy="19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51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GB" dirty="0" smtClean="0"/>
              <a:t>Respiration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dirty="0" smtClean="0"/>
              <a:t>Aerobic Respiration: C</a:t>
            </a:r>
            <a:r>
              <a:rPr lang="en-GB" sz="2000" dirty="0" smtClean="0"/>
              <a:t>6</a:t>
            </a:r>
            <a:r>
              <a:rPr lang="en-GB" dirty="0" smtClean="0"/>
              <a:t>H</a:t>
            </a:r>
            <a:r>
              <a:rPr lang="en-GB" sz="2000" dirty="0" smtClean="0"/>
              <a:t>12</a:t>
            </a:r>
            <a:r>
              <a:rPr lang="en-GB" dirty="0" smtClean="0"/>
              <a:t>O</a:t>
            </a:r>
            <a:r>
              <a:rPr lang="en-GB" sz="2000" dirty="0" smtClean="0"/>
              <a:t>6</a:t>
            </a:r>
            <a:r>
              <a:rPr lang="en-GB" dirty="0" smtClean="0"/>
              <a:t> + 6O</a:t>
            </a:r>
            <a:r>
              <a:rPr lang="en-GB" sz="2000" dirty="0" smtClean="0"/>
              <a:t>2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 6CO</a:t>
            </a:r>
            <a:r>
              <a:rPr lang="en-GB" sz="2000" dirty="0" smtClean="0">
                <a:sym typeface="Wingdings" panose="05000000000000000000" pitchFamily="2" charset="2"/>
              </a:rPr>
              <a:t>2</a:t>
            </a:r>
            <a:r>
              <a:rPr lang="en-GB" dirty="0" smtClean="0">
                <a:sym typeface="Wingdings" panose="05000000000000000000" pitchFamily="2" charset="2"/>
              </a:rPr>
              <a:t> + 6H</a:t>
            </a:r>
            <a:r>
              <a:rPr lang="en-GB" sz="2000" dirty="0" smtClean="0">
                <a:sym typeface="Wingdings" panose="05000000000000000000" pitchFamily="2" charset="2"/>
              </a:rPr>
              <a:t>2</a:t>
            </a:r>
            <a:r>
              <a:rPr lang="en-GB" dirty="0" smtClean="0">
                <a:sym typeface="Wingdings" panose="05000000000000000000" pitchFamily="2" charset="2"/>
              </a:rPr>
              <a:t>O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Energy is made as ATP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Needs enzymes</a:t>
            </a:r>
          </a:p>
          <a:p>
            <a:r>
              <a:rPr lang="en-GB" dirty="0" smtClean="0"/>
              <a:t>Anaerobic Respiration: Glucose </a:t>
            </a:r>
            <a:r>
              <a:rPr lang="en-GB" dirty="0" smtClean="0">
                <a:sym typeface="Wingdings" panose="05000000000000000000" pitchFamily="2" charset="2"/>
              </a:rPr>
              <a:t> Lactic Acid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Lactic acid builds up in muscles causing cramp (oxygen debt)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Breathe hard after exercise to replace oxygen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Increased heart rate to take lactic acid to the liver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RQ (given calculation)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As cells respire more you make more CO</a:t>
            </a:r>
            <a:r>
              <a:rPr lang="en-GB" sz="1800" dirty="0" smtClean="0">
                <a:sym typeface="Wingdings" panose="05000000000000000000" pitchFamily="2" charset="2"/>
              </a:rPr>
              <a:t>2</a:t>
            </a:r>
            <a:r>
              <a:rPr lang="en-GB" dirty="0" smtClean="0">
                <a:sym typeface="Wingdings" panose="05000000000000000000" pitchFamily="2" charset="2"/>
              </a:rPr>
              <a:t> and use up more O</a:t>
            </a:r>
            <a:r>
              <a:rPr lang="en-GB" sz="1800" dirty="0" smtClean="0">
                <a:sym typeface="Wingdings" panose="05000000000000000000" pitchFamily="2" charset="2"/>
              </a:rPr>
              <a:t>2</a:t>
            </a:r>
            <a:endParaRPr lang="en-GB" sz="1800" dirty="0"/>
          </a:p>
        </p:txBody>
      </p:sp>
      <p:pic>
        <p:nvPicPr>
          <p:cNvPr id="4" name="Picture 2" descr="http://blogs.discovermagazine.com/neuroskeptic/files/2010/11/exercis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054" y="2057623"/>
            <a:ext cx="1873621" cy="149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43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GB" dirty="0" smtClean="0"/>
              <a:t>Cell Division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Advantages of being multicellular</a:t>
            </a:r>
          </a:p>
          <a:p>
            <a:pPr lvl="1"/>
            <a:r>
              <a:rPr lang="en-GB" dirty="0" smtClean="0"/>
              <a:t>Larger &amp; more complex</a:t>
            </a:r>
          </a:p>
          <a:p>
            <a:pPr lvl="1"/>
            <a:r>
              <a:rPr lang="en-GB" dirty="0" smtClean="0"/>
              <a:t>Specialised organ systems to supply cells with nutrients</a:t>
            </a:r>
          </a:p>
          <a:p>
            <a:r>
              <a:rPr lang="en-GB" dirty="0" smtClean="0"/>
              <a:t>Mitosis (cell division in body cells: diploid)</a:t>
            </a:r>
          </a:p>
          <a:p>
            <a:pPr lvl="1"/>
            <a:r>
              <a:rPr lang="en-GB" dirty="0" smtClean="0"/>
              <a:t>Chromosomes line up in the centre</a:t>
            </a:r>
          </a:p>
          <a:p>
            <a:pPr lvl="1"/>
            <a:r>
              <a:rPr lang="en-GB" dirty="0" smtClean="0"/>
              <a:t>Chromosome copies divide &amp; pulled to poles</a:t>
            </a:r>
          </a:p>
          <a:p>
            <a:r>
              <a:rPr lang="en-GB" dirty="0" smtClean="0"/>
              <a:t>Meiosis (cell division in gametes)</a:t>
            </a:r>
          </a:p>
          <a:p>
            <a:pPr lvl="1"/>
            <a:r>
              <a:rPr lang="en-GB" dirty="0" smtClean="0"/>
              <a:t>Chromosome pairs line up and one is pulled to each pole</a:t>
            </a:r>
          </a:p>
          <a:p>
            <a:pPr lvl="1"/>
            <a:r>
              <a:rPr lang="en-GB" dirty="0" smtClean="0"/>
              <a:t>Chromosomes line up and copies pulled to poles</a:t>
            </a:r>
          </a:p>
          <a:p>
            <a:r>
              <a:rPr lang="en-GB" dirty="0" smtClean="0"/>
              <a:t>Sperm cells are adapted</a:t>
            </a:r>
          </a:p>
          <a:p>
            <a:pPr lvl="1"/>
            <a:r>
              <a:rPr lang="en-GB" dirty="0" smtClean="0"/>
              <a:t>Mitochondria to make energy</a:t>
            </a:r>
          </a:p>
          <a:p>
            <a:pPr lvl="1"/>
            <a:r>
              <a:rPr lang="en-GB" dirty="0" smtClean="0"/>
              <a:t>Acrosome to release enzymes to digest egg membrane</a:t>
            </a:r>
            <a:endParaRPr lang="en-GB" dirty="0"/>
          </a:p>
        </p:txBody>
      </p:sp>
      <p:pic>
        <p:nvPicPr>
          <p:cNvPr id="4" name="Picture 2" descr="The six stages of mitos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7" r="17636"/>
          <a:stretch/>
        </p:blipFill>
        <p:spPr bwMode="auto">
          <a:xfrm rot="5400000">
            <a:off x="8056803" y="2816957"/>
            <a:ext cx="3586166" cy="236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003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GB" dirty="0" smtClean="0"/>
              <a:t>Heart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48213" cy="4351338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dirty="0" smtClean="0"/>
              <a:t>Advantages of double circulatory system</a:t>
            </a:r>
          </a:p>
          <a:p>
            <a:pPr lvl="1"/>
            <a:r>
              <a:rPr lang="en-GB" dirty="0" smtClean="0"/>
              <a:t>Higher pressures</a:t>
            </a:r>
          </a:p>
          <a:p>
            <a:pPr lvl="1"/>
            <a:r>
              <a:rPr lang="en-GB" dirty="0" smtClean="0"/>
              <a:t>Greater rate of flow</a:t>
            </a:r>
          </a:p>
          <a:p>
            <a:r>
              <a:rPr lang="en-GB" dirty="0" smtClean="0"/>
              <a:t>Heart adaptations</a:t>
            </a:r>
          </a:p>
          <a:p>
            <a:pPr lvl="1"/>
            <a:r>
              <a:rPr lang="en-GB" dirty="0" smtClean="0"/>
              <a:t>Valves to prevent back flow of blood</a:t>
            </a:r>
          </a:p>
          <a:p>
            <a:pPr lvl="1"/>
            <a:r>
              <a:rPr lang="en-GB" dirty="0" smtClean="0"/>
              <a:t>Thick muscle of LV to create higher pressure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712" y="2005012"/>
            <a:ext cx="541972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30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GB" dirty="0" smtClean="0"/>
              <a:t>Blood &amp; Blood Vessels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Adaptations of Red Blood Cells</a:t>
            </a:r>
          </a:p>
          <a:p>
            <a:pPr lvl="1"/>
            <a:r>
              <a:rPr lang="en-GB" dirty="0" smtClean="0"/>
              <a:t>Large </a:t>
            </a:r>
            <a:r>
              <a:rPr lang="en-GB" dirty="0" err="1" smtClean="0"/>
              <a:t>SA:Vol</a:t>
            </a:r>
            <a:r>
              <a:rPr lang="en-GB" dirty="0" smtClean="0"/>
              <a:t> (biconcave shape)</a:t>
            </a:r>
          </a:p>
          <a:p>
            <a:pPr lvl="1"/>
            <a:r>
              <a:rPr lang="en-GB" dirty="0" smtClean="0"/>
              <a:t>Lots of haemoglobin to bind with oxygen (</a:t>
            </a:r>
            <a:r>
              <a:rPr lang="en-GB" dirty="0" err="1" smtClean="0"/>
              <a:t>oxyhaemoglobin</a:t>
            </a:r>
            <a:r>
              <a:rPr lang="en-GB" dirty="0" smtClean="0"/>
              <a:t>)</a:t>
            </a:r>
          </a:p>
          <a:p>
            <a:r>
              <a:rPr lang="en-GB" dirty="0" smtClean="0"/>
              <a:t>Arteries</a:t>
            </a:r>
          </a:p>
          <a:p>
            <a:pPr lvl="1"/>
            <a:r>
              <a:rPr lang="en-GB" dirty="0" smtClean="0"/>
              <a:t>Transports blood away from the heart</a:t>
            </a:r>
          </a:p>
          <a:p>
            <a:pPr lvl="1"/>
            <a:r>
              <a:rPr lang="en-GB" dirty="0" smtClean="0"/>
              <a:t>Thick muscular &amp; elastic walls</a:t>
            </a:r>
          </a:p>
          <a:p>
            <a:r>
              <a:rPr lang="en-GB" dirty="0" smtClean="0"/>
              <a:t>Veins</a:t>
            </a:r>
          </a:p>
          <a:p>
            <a:pPr lvl="1"/>
            <a:r>
              <a:rPr lang="en-GB" dirty="0" smtClean="0"/>
              <a:t>Transports blood towards the heart</a:t>
            </a:r>
          </a:p>
          <a:p>
            <a:pPr lvl="1"/>
            <a:r>
              <a:rPr lang="en-GB" dirty="0" smtClean="0"/>
              <a:t>Large lumen &amp; valves</a:t>
            </a:r>
          </a:p>
          <a:p>
            <a:r>
              <a:rPr lang="en-GB" dirty="0" smtClean="0"/>
              <a:t>Capillaries</a:t>
            </a:r>
          </a:p>
          <a:p>
            <a:pPr lvl="1"/>
            <a:r>
              <a:rPr lang="en-GB" dirty="0" smtClean="0"/>
              <a:t>Exchange materials with tissues</a:t>
            </a:r>
          </a:p>
          <a:p>
            <a:pPr lvl="1"/>
            <a:r>
              <a:rPr lang="en-GB" dirty="0" smtClean="0"/>
              <a:t>Thin, permeable walls</a:t>
            </a:r>
          </a:p>
        </p:txBody>
      </p:sp>
      <p:pic>
        <p:nvPicPr>
          <p:cNvPr id="4" name="Picture 2" descr="http://www.qmul.ac.uk/media/news/items/se/images/item1026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763" y="2100263"/>
            <a:ext cx="1605451" cy="136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282" y="3602806"/>
            <a:ext cx="4245068" cy="221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1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365125"/>
            <a:ext cx="11344275" cy="1325563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GB" dirty="0" smtClean="0"/>
              <a:t>Growth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825625"/>
            <a:ext cx="11344275" cy="4560888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Bacterial Cells</a:t>
            </a:r>
          </a:p>
          <a:p>
            <a:pPr lvl="1"/>
            <a:r>
              <a:rPr lang="en-GB" dirty="0" smtClean="0"/>
              <a:t>No nucleus &amp; loop of DNA</a:t>
            </a:r>
          </a:p>
          <a:p>
            <a:r>
              <a:rPr lang="en-GB" dirty="0" smtClean="0"/>
              <a:t>Measuring Growth</a:t>
            </a:r>
          </a:p>
          <a:p>
            <a:pPr marL="800100" lvl="1" indent="-342900">
              <a:buAutoNum type="arabicPeriod"/>
            </a:pPr>
            <a:r>
              <a:rPr lang="en-GB" dirty="0" smtClean="0"/>
              <a:t>Length A: easy D: doesn’t take into account width</a:t>
            </a:r>
          </a:p>
          <a:p>
            <a:pPr marL="800100" lvl="1" indent="-342900">
              <a:buAutoNum type="arabicPeriod"/>
            </a:pPr>
            <a:r>
              <a:rPr lang="en-GB" dirty="0" smtClean="0"/>
              <a:t>Wet Mass A: easy D: water levels will effect it</a:t>
            </a:r>
          </a:p>
          <a:p>
            <a:pPr marL="800100" lvl="1" indent="-342900">
              <a:buAutoNum type="arabicPeriod"/>
            </a:pPr>
            <a:r>
              <a:rPr lang="en-GB" dirty="0" smtClean="0"/>
              <a:t>Dry Mass A: accurate D: have to kill organism</a:t>
            </a:r>
          </a:p>
          <a:p>
            <a:r>
              <a:rPr lang="en-GB" dirty="0" smtClean="0"/>
              <a:t>Stem Cells</a:t>
            </a:r>
          </a:p>
          <a:p>
            <a:pPr lvl="1"/>
            <a:r>
              <a:rPr lang="en-GB" dirty="0" smtClean="0"/>
              <a:t>Undifferentiated (can become specialised)</a:t>
            </a:r>
          </a:p>
          <a:p>
            <a:pPr lvl="1"/>
            <a:r>
              <a:rPr lang="en-GB" dirty="0" smtClean="0"/>
              <a:t>Adults stem cells turn into blood cells</a:t>
            </a:r>
          </a:p>
          <a:p>
            <a:pPr lvl="1"/>
            <a:r>
              <a:rPr lang="en-GB" dirty="0" smtClean="0"/>
              <a:t>Embryonic stem cells can turn into anything</a:t>
            </a:r>
          </a:p>
          <a:p>
            <a:r>
              <a:rPr lang="en-GB" dirty="0" smtClean="0"/>
              <a:t>Plant </a:t>
            </a:r>
            <a:r>
              <a:rPr lang="en-GB" dirty="0" err="1" smtClean="0"/>
              <a:t>vs</a:t>
            </a:r>
            <a:r>
              <a:rPr lang="en-GB" dirty="0" smtClean="0"/>
              <a:t> Animal Growth</a:t>
            </a:r>
          </a:p>
          <a:p>
            <a:pPr lvl="1"/>
            <a:r>
              <a:rPr lang="en-GB" dirty="0" smtClean="0"/>
              <a:t>Animals: finite size, cells loose ability to differentiate</a:t>
            </a:r>
          </a:p>
          <a:p>
            <a:pPr lvl="1"/>
            <a:r>
              <a:rPr lang="en-GB" dirty="0" smtClean="0"/>
              <a:t>Plants: grow continuously, cells get bigger, can always differentiate (so easier to clone)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861" y="2228850"/>
            <a:ext cx="2861043" cy="232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29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809</Words>
  <Application>Microsoft Office PowerPoint</Application>
  <PresentationFormat>Widescreen</PresentationFormat>
  <Paragraphs>138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B3 Flash Cards</vt:lpstr>
      <vt:lpstr>DNA</vt:lpstr>
      <vt:lpstr>Proteins</vt:lpstr>
      <vt:lpstr>Enzymes</vt:lpstr>
      <vt:lpstr>Respiration</vt:lpstr>
      <vt:lpstr>Cell Division</vt:lpstr>
      <vt:lpstr>Heart</vt:lpstr>
      <vt:lpstr>Blood &amp; Blood Vessels</vt:lpstr>
      <vt:lpstr>Growth</vt:lpstr>
      <vt:lpstr>Selective Breeding &amp; Gene Therapy</vt:lpstr>
      <vt:lpstr>Genetic Engineering</vt:lpstr>
      <vt:lpstr>Cloning Animals</vt:lpstr>
      <vt:lpstr>Cloning Plants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B3 Flash Cards</dc:title>
  <dc:creator>Louise Wilson</dc:creator>
  <cp:lastModifiedBy>Louise Wilson</cp:lastModifiedBy>
  <cp:revision>25</cp:revision>
  <dcterms:created xsi:type="dcterms:W3CDTF">2015-04-22T17:28:16Z</dcterms:created>
  <dcterms:modified xsi:type="dcterms:W3CDTF">2015-04-23T09:35:17Z</dcterms:modified>
</cp:coreProperties>
</file>