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275"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A1DB3-2CD4-4BD6-BCCF-57F62604F2E1}" type="datetimeFigureOut">
              <a:rPr lang="en-GB" smtClean="0"/>
              <a:t>16/06/2016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54DE1-273D-4ACB-B93D-8345ABCE2BBB}" type="slidenum">
              <a:rPr lang="en-GB" smtClean="0"/>
              <a:t>‹#›</a:t>
            </a:fld>
            <a:endParaRPr lang="en-GB"/>
          </a:p>
        </p:txBody>
      </p:sp>
    </p:spTree>
    <p:extLst>
      <p:ext uri="{BB962C8B-B14F-4D97-AF65-F5344CB8AC3E}">
        <p14:creationId xmlns:p14="http://schemas.microsoft.com/office/powerpoint/2010/main" val="341729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84D873-C169-445C-802B-C7D95A809A4E}" type="slidenum">
              <a:rPr lang="en-GB" smtClean="0"/>
              <a:t>3</a:t>
            </a:fld>
            <a:endParaRPr lang="en-GB"/>
          </a:p>
        </p:txBody>
      </p:sp>
    </p:spTree>
    <p:extLst>
      <p:ext uri="{BB962C8B-B14F-4D97-AF65-F5344CB8AC3E}">
        <p14:creationId xmlns:p14="http://schemas.microsoft.com/office/powerpoint/2010/main" val="341765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84D873-C169-445C-802B-C7D95A809A4E}" type="slidenum">
              <a:rPr lang="en-GB" smtClean="0"/>
              <a:t>4</a:t>
            </a:fld>
            <a:endParaRPr lang="en-GB"/>
          </a:p>
        </p:txBody>
      </p:sp>
    </p:spTree>
    <p:extLst>
      <p:ext uri="{BB962C8B-B14F-4D97-AF65-F5344CB8AC3E}">
        <p14:creationId xmlns:p14="http://schemas.microsoft.com/office/powerpoint/2010/main" val="371781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0AC8CC-E6D8-4828-B9DC-005CCADEBDCF}"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329488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AC8CC-E6D8-4828-B9DC-005CCADEBDCF}"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176630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AC8CC-E6D8-4828-B9DC-005CCADEBDCF}"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309261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0AC8CC-E6D8-4828-B9DC-005CCADEBDCF}"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238668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AC8CC-E6D8-4828-B9DC-005CCADEBDCF}" type="datetimeFigureOut">
              <a:rPr lang="en-GB" smtClean="0"/>
              <a:t>16/06/2016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207676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0AC8CC-E6D8-4828-B9DC-005CCADEBDCF}"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159912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0AC8CC-E6D8-4828-B9DC-005CCADEBDCF}" type="datetimeFigureOut">
              <a:rPr lang="en-GB" smtClean="0"/>
              <a:t>16/06/2016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887716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0AC8CC-E6D8-4828-B9DC-005CCADEBDCF}" type="datetimeFigureOut">
              <a:rPr lang="en-GB" smtClean="0"/>
              <a:t>16/06/2016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938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AC8CC-E6D8-4828-B9DC-005CCADEBDCF}" type="datetimeFigureOut">
              <a:rPr lang="en-GB" smtClean="0"/>
              <a:t>16/06/2016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337097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AC8CC-E6D8-4828-B9DC-005CCADEBDCF}"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5282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AC8CC-E6D8-4828-B9DC-005CCADEBDCF}" type="datetimeFigureOut">
              <a:rPr lang="en-GB" smtClean="0"/>
              <a:t>16/06/2016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DA9DB-7814-45A5-8170-321F510B7F18}" type="slidenum">
              <a:rPr lang="en-GB" smtClean="0"/>
              <a:t>‹#›</a:t>
            </a:fld>
            <a:endParaRPr lang="en-GB"/>
          </a:p>
        </p:txBody>
      </p:sp>
    </p:spTree>
    <p:extLst>
      <p:ext uri="{BB962C8B-B14F-4D97-AF65-F5344CB8AC3E}">
        <p14:creationId xmlns:p14="http://schemas.microsoft.com/office/powerpoint/2010/main" val="213956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AC8CC-E6D8-4828-B9DC-005CCADEBDCF}" type="datetimeFigureOut">
              <a:rPr lang="en-GB" smtClean="0"/>
              <a:t>16/06/2016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DA9DB-7814-45A5-8170-321F510B7F18}" type="slidenum">
              <a:rPr lang="en-GB" smtClean="0"/>
              <a:t>‹#›</a:t>
            </a:fld>
            <a:endParaRPr lang="en-GB"/>
          </a:p>
        </p:txBody>
      </p:sp>
    </p:spTree>
    <p:extLst>
      <p:ext uri="{BB962C8B-B14F-4D97-AF65-F5344CB8AC3E}">
        <p14:creationId xmlns:p14="http://schemas.microsoft.com/office/powerpoint/2010/main" val="3520028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www.google.co.uk/url?sa=i&amp;rct=j&amp;q=methane&amp;source=images&amp;cd=&amp;cad=rja&amp;docid=QBZAwBowIOE7BM&amp;tbnid=IVY7H4MZ5J58zM:&amp;ved=0CAUQjRw&amp;url=http://indybeers.com/2012/08/cows-fed-beer-grain-burp-less-methane/&amp;ei=5Lc0Udsdp6PRBfbagJgB&amp;psig=AFQjCNHRKmymSraNA1ZRZ0Txox2LiwsdGA&amp;ust=1362495821178687"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carbon+dioxide+structural+formula&amp;source=images&amp;cd=&amp;cad=rja&amp;docid=S4AQkKUi5jAZAM&amp;tbnid=CdcrHdzKL4bQhM:&amp;ved=0CAUQjRw&amp;url=http://commons.wikimedia.org/wiki/File:Carbondioxide_structural_formulae.png&amp;ei=TLg0UfO-DYPO0QXzzIGwBw&amp;psig=AFQjCNF2OB7ASzJLx4KEwBKASnEEy_Ha3g&amp;ust=1362495945450502" TargetMode="External"/><Relationship Id="rId5" Type="http://schemas.openxmlformats.org/officeDocument/2006/relationships/image" Target="../media/image12.gif"/><Relationship Id="rId4" Type="http://schemas.openxmlformats.org/officeDocument/2006/relationships/hyperlink" Target="http://www.google.co.uk/url?sa=i&amp;rct=j&amp;q=water+structural+formula&amp;source=images&amp;cd=&amp;cad=rja&amp;docid=Qwv3sj4DQerKUM&amp;tbnid=DOpYyJgxH63SvM:&amp;ved=0CAUQjRw&amp;url=http://sciencepark.etacude.com/chemistry/formula2.php&amp;ei=MLg0Uc68KbC00QWPzICIAw&amp;psig=AFQjCNGa_Ev6pEe7JR3NqNhHaoHeGJQVKg&amp;ust=1362495917735332"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uk/url?sa=i&amp;rct=j&amp;q=isotopes&amp;source=images&amp;cd=&amp;cad=rja&amp;docid=f6mknexPgw-1dM&amp;tbnid=LIDQ_fKiH54QQM:&amp;ved=0CAUQjRw&amp;url=http://astronomy.swin.edu.au/cosmos/I/Isotope&amp;ei=gPUcUYN0p8fRBe2-gJAM&amp;psig=AFQjCNHvcR8GozM7KgPy5AzJd6YsP_iLMw&amp;ust=136093874471438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group+1+metals&amp;source=images&amp;cd=&amp;cad=rja&amp;docid=mHLKGgpKF8JO4M&amp;tbnid=h25J_Y7Yr1LuGM:&amp;ved=0CAUQjRw&amp;url=http://ahschemistry3.wikispaces.com/The+alkali+metals&amp;ei=Y70sUfi_OOKH0AWDroD4Bw&amp;psig=AFQjCNFe6TIqUfdbyNDiiZS_rG-RtvmeqA&amp;ust=13619729419802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group+7+periodic+table&amp;source=images&amp;cd=&amp;cad=rja&amp;docid=tdMT0xQiJ6SUhM&amp;tbnid=RiTtRoMNaKBBzM:&amp;ved=0CAUQjRw&amp;url=http://chemwiki.ucdavis.edu/Inorganic_Chemistry/Descriptive_Chemistry/Main_Group_Elements/Main_Group_Reactions/Reactions_of_Main_Group_Elements_with_Halogens&amp;ei=k8QsUb-5EMrL0QXz94DYAw&amp;psig=AFQjCNHnP9Fj1QD9IOaiSpy6vzWIRlPMXw&amp;ust=13619747978943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5912" y="-16211"/>
            <a:ext cx="7772400" cy="1008112"/>
          </a:xfrm>
        </p:spPr>
        <p:txBody>
          <a:bodyPr/>
          <a:lstStyle/>
          <a:p>
            <a:pPr algn="l"/>
            <a:r>
              <a:rPr lang="en-GB" b="1" i="1" dirty="0" smtClean="0">
                <a:solidFill>
                  <a:schemeClr val="tx2"/>
                </a:solidFill>
              </a:rPr>
              <a:t>C4 revision </a:t>
            </a:r>
            <a:endParaRPr lang="en-GB" b="1" i="1" dirty="0">
              <a:solidFill>
                <a:schemeClr val="tx2"/>
              </a:solidFill>
            </a:endParaRPr>
          </a:p>
        </p:txBody>
      </p:sp>
      <p:sp>
        <p:nvSpPr>
          <p:cNvPr id="3" name="Subtitle 2"/>
          <p:cNvSpPr>
            <a:spLocks noGrp="1"/>
          </p:cNvSpPr>
          <p:nvPr>
            <p:ph type="subTitle" idx="1"/>
          </p:nvPr>
        </p:nvSpPr>
        <p:spPr>
          <a:xfrm>
            <a:off x="237100" y="833795"/>
            <a:ext cx="6552728" cy="5400600"/>
          </a:xfrm>
        </p:spPr>
        <p:txBody>
          <a:bodyPr>
            <a:noAutofit/>
          </a:bodyPr>
          <a:lstStyle/>
          <a:p>
            <a:pPr marL="514350" indent="-514350" algn="l">
              <a:buFont typeface="+mj-lt"/>
              <a:buAutoNum type="arabicPeriod"/>
            </a:pPr>
            <a:r>
              <a:rPr lang="en-GB" dirty="0"/>
              <a:t>Atomic structure</a:t>
            </a:r>
          </a:p>
          <a:p>
            <a:pPr marL="514350" indent="-514350" algn="l">
              <a:buFont typeface="+mj-lt"/>
              <a:buAutoNum type="arabicPeriod"/>
            </a:pPr>
            <a:r>
              <a:rPr lang="en-GB" dirty="0" smtClean="0"/>
              <a:t>Periodic table</a:t>
            </a:r>
          </a:p>
          <a:p>
            <a:pPr marL="514350" indent="-514350" algn="l">
              <a:buFont typeface="+mj-lt"/>
              <a:buAutoNum type="arabicPeriod"/>
            </a:pPr>
            <a:r>
              <a:rPr lang="en-GB" dirty="0" smtClean="0"/>
              <a:t>Electronic structure</a:t>
            </a:r>
            <a:endParaRPr lang="en-GB" dirty="0"/>
          </a:p>
          <a:p>
            <a:pPr marL="514350" indent="-514350" algn="l">
              <a:buFont typeface="+mj-lt"/>
              <a:buAutoNum type="arabicPeriod"/>
            </a:pPr>
            <a:r>
              <a:rPr lang="en-GB" dirty="0" smtClean="0"/>
              <a:t>Group </a:t>
            </a:r>
            <a:r>
              <a:rPr lang="en-GB" dirty="0"/>
              <a:t>1 (alkali metals)</a:t>
            </a:r>
          </a:p>
          <a:p>
            <a:pPr marL="514350" indent="-514350" algn="l">
              <a:buFont typeface="+mj-lt"/>
              <a:buAutoNum type="arabicPeriod"/>
            </a:pPr>
            <a:r>
              <a:rPr lang="en-GB" dirty="0"/>
              <a:t>Flame tests</a:t>
            </a:r>
          </a:p>
          <a:p>
            <a:pPr marL="514350" indent="-514350" algn="l">
              <a:buFont typeface="+mj-lt"/>
              <a:buAutoNum type="arabicPeriod"/>
            </a:pPr>
            <a:r>
              <a:rPr lang="en-GB" dirty="0"/>
              <a:t>Group 7 (halogens)</a:t>
            </a:r>
          </a:p>
          <a:p>
            <a:pPr marL="514350" indent="-514350" algn="l">
              <a:buFont typeface="+mj-lt"/>
              <a:buAutoNum type="arabicPeriod"/>
            </a:pPr>
            <a:r>
              <a:rPr lang="en-GB" dirty="0"/>
              <a:t>Ionic bonding and ionic compounds</a:t>
            </a:r>
          </a:p>
          <a:p>
            <a:pPr marL="514350" indent="-514350" algn="l">
              <a:buFont typeface="+mj-lt"/>
              <a:buAutoNum type="arabicPeriod"/>
            </a:pPr>
            <a:r>
              <a:rPr lang="en-GB" dirty="0"/>
              <a:t>Covalent bonding</a:t>
            </a:r>
          </a:p>
          <a:p>
            <a:pPr marL="514350" indent="-514350" algn="l">
              <a:buFont typeface="+mj-lt"/>
              <a:buAutoNum type="arabicPeriod"/>
            </a:pPr>
            <a:r>
              <a:rPr lang="en-GB" dirty="0"/>
              <a:t>Metallic bonding and metals </a:t>
            </a:r>
          </a:p>
          <a:p>
            <a:pPr marL="514350" indent="-514350" algn="l">
              <a:buFont typeface="+mj-lt"/>
              <a:buAutoNum type="arabicPeriod"/>
            </a:pPr>
            <a:r>
              <a:rPr lang="en-GB" dirty="0"/>
              <a:t>Transition metals</a:t>
            </a:r>
          </a:p>
          <a:p>
            <a:pPr marL="514350" indent="-514350" algn="l">
              <a:buFont typeface="+mj-lt"/>
              <a:buAutoNum type="arabicPeriod"/>
            </a:pPr>
            <a:r>
              <a:rPr lang="en-GB" dirty="0"/>
              <a:t>Superconductors</a:t>
            </a:r>
          </a:p>
          <a:p>
            <a:pPr marL="514350" indent="-514350" algn="l">
              <a:buFont typeface="+mj-lt"/>
              <a:buAutoNum type="arabicPeriod"/>
            </a:pPr>
            <a:r>
              <a:rPr lang="en-GB" dirty="0"/>
              <a:t>Precipitation reactions</a:t>
            </a:r>
          </a:p>
          <a:p>
            <a:pPr marL="514350" indent="-514350" algn="l">
              <a:buFont typeface="+mj-lt"/>
              <a:buAutoNum type="arabicPeriod"/>
            </a:pPr>
            <a:r>
              <a:rPr lang="en-GB" dirty="0"/>
              <a:t>Purifying and testing water </a:t>
            </a:r>
          </a:p>
          <a:p>
            <a:pPr marL="514350" indent="-514350" algn="l">
              <a:buFont typeface="+mj-lt"/>
              <a:buAutoNum type="arabicPeriod"/>
            </a:pPr>
            <a:endParaRPr lang="en-GB" dirty="0"/>
          </a:p>
        </p:txBody>
      </p:sp>
    </p:spTree>
    <p:extLst>
      <p:ext uri="{BB962C8B-B14F-4D97-AF65-F5344CB8AC3E}">
        <p14:creationId xmlns:p14="http://schemas.microsoft.com/office/powerpoint/2010/main" val="39428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8745135" cy="936104"/>
          </a:xfrm>
          <a:solidFill>
            <a:schemeClr val="accent1">
              <a:lumMod val="20000"/>
              <a:lumOff val="80000"/>
            </a:schemeClr>
          </a:solidFill>
        </p:spPr>
        <p:txBody>
          <a:bodyPr/>
          <a:lstStyle/>
          <a:p>
            <a:r>
              <a:rPr lang="en-GB" dirty="0" smtClean="0"/>
              <a:t>Ionic compounds </a:t>
            </a:r>
            <a:endParaRPr lang="en-GB" dirty="0"/>
          </a:p>
        </p:txBody>
      </p:sp>
      <p:sp>
        <p:nvSpPr>
          <p:cNvPr id="3" name="Content Placeholder 2"/>
          <p:cNvSpPr>
            <a:spLocks noGrp="1"/>
          </p:cNvSpPr>
          <p:nvPr>
            <p:ph idx="1"/>
          </p:nvPr>
        </p:nvSpPr>
        <p:spPr>
          <a:xfrm>
            <a:off x="1775520" y="1340769"/>
            <a:ext cx="6916626" cy="4453955"/>
          </a:xfrm>
        </p:spPr>
        <p:txBody>
          <a:bodyPr>
            <a:normAutofit/>
          </a:bodyPr>
          <a:lstStyle/>
          <a:p>
            <a:pPr marL="0" indent="0">
              <a:buNone/>
            </a:pPr>
            <a:r>
              <a:rPr lang="en-GB" sz="2400" b="1" i="1" dirty="0"/>
              <a:t>Giant ionic lattice:</a:t>
            </a:r>
          </a:p>
          <a:p>
            <a:r>
              <a:rPr lang="en-GB" sz="2000" dirty="0"/>
              <a:t>Ions arranged in a regular way, repeated many times</a:t>
            </a:r>
          </a:p>
          <a:p>
            <a:r>
              <a:rPr lang="en-GB" sz="2000" dirty="0"/>
              <a:t>Positive ions attracted to negative ions, forming </a:t>
            </a:r>
            <a:r>
              <a:rPr lang="en-GB" sz="2000" b="1" dirty="0"/>
              <a:t>strong bonds </a:t>
            </a:r>
          </a:p>
          <a:p>
            <a:r>
              <a:rPr lang="en-GB" sz="2000" dirty="0"/>
              <a:t>This means they have </a:t>
            </a:r>
            <a:r>
              <a:rPr lang="en-GB" sz="2000" b="1" dirty="0"/>
              <a:t>high melting points</a:t>
            </a:r>
          </a:p>
          <a:p>
            <a:r>
              <a:rPr lang="en-GB" sz="2000" dirty="0"/>
              <a:t>They can </a:t>
            </a:r>
            <a:r>
              <a:rPr lang="en-GB" sz="2000" b="1" dirty="0"/>
              <a:t>conduct electricity </a:t>
            </a:r>
            <a:r>
              <a:rPr lang="en-GB" sz="2000" dirty="0"/>
              <a:t>when </a:t>
            </a:r>
            <a:r>
              <a:rPr lang="en-GB" sz="2000" b="1" dirty="0"/>
              <a:t>molten </a:t>
            </a:r>
            <a:r>
              <a:rPr lang="en-GB" sz="2000" dirty="0"/>
              <a:t>or in </a:t>
            </a:r>
            <a:r>
              <a:rPr lang="en-GB" sz="2000" b="1" dirty="0"/>
              <a:t>solution</a:t>
            </a:r>
            <a:r>
              <a:rPr lang="en-GB" sz="2000" dirty="0"/>
              <a:t> as the </a:t>
            </a:r>
            <a:r>
              <a:rPr lang="en-GB" sz="2000" b="1" dirty="0"/>
              <a:t>ions are free </a:t>
            </a:r>
            <a:r>
              <a:rPr lang="en-GB" sz="2000" dirty="0"/>
              <a:t>to move. </a:t>
            </a:r>
            <a:endParaRPr lang="en-GB"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04" t="19829" r="49895" b="49133"/>
          <a:stretch/>
        </p:blipFill>
        <p:spPr bwMode="auto">
          <a:xfrm>
            <a:off x="8751992" y="1258356"/>
            <a:ext cx="1656184" cy="190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891" t="26006" r="25037" b="54422"/>
          <a:stretch/>
        </p:blipFill>
        <p:spPr bwMode="auto">
          <a:xfrm>
            <a:off x="8207806" y="3280808"/>
            <a:ext cx="1372279" cy="136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nvPr>
        </p:nvGraphicFramePr>
        <p:xfrm>
          <a:off x="1703512" y="4725144"/>
          <a:ext cx="8749676" cy="2021840"/>
        </p:xfrm>
        <a:graphic>
          <a:graphicData uri="http://schemas.openxmlformats.org/drawingml/2006/table">
            <a:tbl>
              <a:tblPr firstRow="1" bandRow="1">
                <a:tableStyleId>{7DF18680-E054-41AD-8BC1-D1AEF772440D}</a:tableStyleId>
              </a:tblPr>
              <a:tblGrid>
                <a:gridCol w="4374838"/>
                <a:gridCol w="4374838"/>
              </a:tblGrid>
              <a:tr h="370840">
                <a:tc>
                  <a:txBody>
                    <a:bodyPr/>
                    <a:lstStyle/>
                    <a:p>
                      <a:r>
                        <a:rPr lang="en-GB" sz="1800" dirty="0" smtClean="0"/>
                        <a:t>Magnesium Oxide</a:t>
                      </a:r>
                      <a:endParaRPr lang="en-GB" sz="1800" dirty="0"/>
                    </a:p>
                  </a:txBody>
                  <a:tcPr/>
                </a:tc>
                <a:tc>
                  <a:txBody>
                    <a:bodyPr/>
                    <a:lstStyle/>
                    <a:p>
                      <a:r>
                        <a:rPr lang="en-GB" sz="1800" dirty="0" smtClean="0"/>
                        <a:t>Sodium Chloride</a:t>
                      </a:r>
                      <a:endParaRPr lang="en-GB"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High melting point (strong bonds)</a:t>
                      </a:r>
                      <a:r>
                        <a:rPr lang="en-GB" sz="1800" baseline="0" dirty="0" smtClean="0"/>
                        <a:t> – used in </a:t>
                      </a:r>
                      <a:r>
                        <a:rPr lang="en-GB" sz="1800" dirty="0" smtClean="0"/>
                        <a:t>fire-resistant materials </a:t>
                      </a:r>
                    </a:p>
                  </a:txBody>
                  <a:tcPr/>
                </a:tc>
                <a:tc>
                  <a:txBody>
                    <a:bodyPr/>
                    <a:lstStyle/>
                    <a:p>
                      <a:r>
                        <a:rPr lang="en-GB" sz="1800" dirty="0" smtClean="0"/>
                        <a:t>High melting point (strong bonds)</a:t>
                      </a:r>
                      <a:r>
                        <a:rPr lang="en-GB" sz="1800" baseline="0" dirty="0" smtClean="0"/>
                        <a:t> </a:t>
                      </a:r>
                      <a:endParaRPr lang="en-GB"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Insoluble in water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Dissolves in water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Conducts electricity when molten (ions free to move)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Conducts electricity when molten </a:t>
                      </a:r>
                      <a:r>
                        <a:rPr lang="en-GB" sz="1800" u="sng" dirty="0" smtClean="0"/>
                        <a:t>and</a:t>
                      </a:r>
                      <a:r>
                        <a:rPr lang="en-GB" sz="1800" dirty="0" smtClean="0"/>
                        <a:t> in solution (ions free to move)</a:t>
                      </a:r>
                    </a:p>
                  </a:txBody>
                  <a:tcPr/>
                </a:tc>
              </a:tr>
            </a:tbl>
          </a:graphicData>
        </a:graphic>
      </p:graphicFrame>
    </p:spTree>
    <p:extLst>
      <p:ext uri="{BB962C8B-B14F-4D97-AF65-F5344CB8AC3E}">
        <p14:creationId xmlns:p14="http://schemas.microsoft.com/office/powerpoint/2010/main" val="249091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332657"/>
            <a:ext cx="8229600" cy="4525963"/>
          </a:xfrm>
        </p:spPr>
        <p:txBody>
          <a:bodyPr/>
          <a:lstStyle/>
          <a:p>
            <a:pPr lvl="0">
              <a:buNone/>
            </a:pPr>
            <a:r>
              <a:rPr lang="en-GB" b="1" i="1" dirty="0"/>
              <a:t>Find the formula for: </a:t>
            </a:r>
          </a:p>
          <a:p>
            <a:pPr lvl="1"/>
            <a:r>
              <a:rPr lang="en-GB" dirty="0"/>
              <a:t>Potassium iodide,</a:t>
            </a:r>
          </a:p>
          <a:p>
            <a:pPr lvl="1"/>
            <a:r>
              <a:rPr lang="en-GB" dirty="0"/>
              <a:t>Calcium bromide </a:t>
            </a:r>
          </a:p>
          <a:p>
            <a:pPr lvl="1"/>
            <a:r>
              <a:rPr lang="en-GB" dirty="0"/>
              <a:t>Aluminium chloride </a:t>
            </a:r>
          </a:p>
          <a:p>
            <a:pPr lvl="1"/>
            <a:r>
              <a:rPr lang="en-GB" dirty="0" smtClean="0"/>
              <a:t>Rubidium </a:t>
            </a:r>
            <a:r>
              <a:rPr lang="en-GB" dirty="0"/>
              <a:t>oxide </a:t>
            </a:r>
          </a:p>
          <a:p>
            <a:pPr lvl="1"/>
            <a:r>
              <a:rPr lang="en-GB" dirty="0"/>
              <a:t>Aluminium </a:t>
            </a:r>
            <a:r>
              <a:rPr lang="en-GB" dirty="0" smtClean="0"/>
              <a:t>sulphide</a:t>
            </a:r>
          </a:p>
          <a:p>
            <a:pPr lvl="1"/>
            <a:r>
              <a:rPr lang="en-GB" dirty="0" smtClean="0"/>
              <a:t>Magnesium nitride  </a:t>
            </a:r>
            <a:endParaRPr lang="en-GB" dirty="0"/>
          </a:p>
        </p:txBody>
      </p:sp>
      <p:sp>
        <p:nvSpPr>
          <p:cNvPr id="4" name="TextBox 3"/>
          <p:cNvSpPr txBox="1"/>
          <p:nvPr/>
        </p:nvSpPr>
        <p:spPr>
          <a:xfrm>
            <a:off x="6528048" y="260648"/>
            <a:ext cx="3960440" cy="3416320"/>
          </a:xfrm>
          <a:prstGeom prst="rect">
            <a:avLst/>
          </a:prstGeom>
          <a:solidFill>
            <a:schemeClr val="accent1">
              <a:lumMod val="20000"/>
              <a:lumOff val="80000"/>
            </a:schemeClr>
          </a:solidFill>
          <a:ln>
            <a:solidFill>
              <a:schemeClr val="accent1"/>
            </a:solidFill>
          </a:ln>
        </p:spPr>
        <p:txBody>
          <a:bodyPr wrap="square" numCol="2" rtlCol="0">
            <a:spAutoFit/>
          </a:bodyPr>
          <a:lstStyle/>
          <a:p>
            <a:r>
              <a:rPr lang="en-GB" sz="3600" dirty="0"/>
              <a:t>Mg</a:t>
            </a:r>
            <a:r>
              <a:rPr lang="en-GB" sz="3600" baseline="30000" dirty="0"/>
              <a:t>2+</a:t>
            </a:r>
          </a:p>
          <a:p>
            <a:r>
              <a:rPr lang="en-GB" sz="3600" dirty="0"/>
              <a:t>K</a:t>
            </a:r>
            <a:r>
              <a:rPr lang="en-GB" sz="3600" baseline="30000" dirty="0"/>
              <a:t>+ </a:t>
            </a:r>
          </a:p>
          <a:p>
            <a:r>
              <a:rPr lang="en-GB" sz="3600" dirty="0"/>
              <a:t>Ca</a:t>
            </a:r>
            <a:r>
              <a:rPr lang="en-GB" sz="3600" baseline="30000" dirty="0"/>
              <a:t>2+</a:t>
            </a:r>
          </a:p>
          <a:p>
            <a:r>
              <a:rPr lang="en-GB" sz="3600" dirty="0"/>
              <a:t>Al</a:t>
            </a:r>
            <a:r>
              <a:rPr lang="en-GB" sz="3600" baseline="30000" dirty="0"/>
              <a:t>3+</a:t>
            </a:r>
          </a:p>
          <a:p>
            <a:r>
              <a:rPr lang="en-GB" sz="3600" dirty="0" err="1"/>
              <a:t>Rb</a:t>
            </a:r>
            <a:r>
              <a:rPr lang="en-GB" sz="3600" baseline="30000" dirty="0"/>
              <a:t>+</a:t>
            </a:r>
          </a:p>
          <a:p>
            <a:r>
              <a:rPr lang="en-GB" sz="3600" dirty="0"/>
              <a:t>I</a:t>
            </a:r>
            <a:r>
              <a:rPr lang="en-GB" sz="3600" baseline="30000" dirty="0"/>
              <a:t>-</a:t>
            </a:r>
          </a:p>
          <a:p>
            <a:r>
              <a:rPr lang="en-GB" sz="3600" dirty="0"/>
              <a:t>Br</a:t>
            </a:r>
            <a:r>
              <a:rPr lang="en-GB" sz="3600" baseline="30000" dirty="0"/>
              <a:t>-</a:t>
            </a:r>
          </a:p>
          <a:p>
            <a:r>
              <a:rPr lang="en-GB" sz="3600" dirty="0" err="1"/>
              <a:t>Cl</a:t>
            </a:r>
            <a:r>
              <a:rPr lang="en-GB" sz="3600" baseline="30000" dirty="0"/>
              <a:t>-</a:t>
            </a:r>
          </a:p>
          <a:p>
            <a:r>
              <a:rPr lang="en-GB" sz="3600" dirty="0"/>
              <a:t>O</a:t>
            </a:r>
            <a:r>
              <a:rPr lang="en-GB" sz="3600" baseline="30000" dirty="0"/>
              <a:t>2-</a:t>
            </a:r>
          </a:p>
          <a:p>
            <a:r>
              <a:rPr lang="en-GB" sz="3600" dirty="0"/>
              <a:t>S</a:t>
            </a:r>
            <a:r>
              <a:rPr lang="en-GB" sz="3600" baseline="30000" dirty="0"/>
              <a:t>2-</a:t>
            </a:r>
          </a:p>
          <a:p>
            <a:r>
              <a:rPr lang="en-GB" sz="3600" dirty="0"/>
              <a:t>N</a:t>
            </a:r>
            <a:r>
              <a:rPr lang="en-GB" sz="3600" baseline="30000" dirty="0"/>
              <a:t>3-</a:t>
            </a:r>
          </a:p>
        </p:txBody>
      </p:sp>
      <p:graphicFrame>
        <p:nvGraphicFramePr>
          <p:cNvPr id="6" name="Table 5"/>
          <p:cNvGraphicFramePr>
            <a:graphicFrameLocks noGrp="1"/>
          </p:cNvGraphicFramePr>
          <p:nvPr>
            <p:extLst/>
          </p:nvPr>
        </p:nvGraphicFramePr>
        <p:xfrm>
          <a:off x="7752184" y="4365104"/>
          <a:ext cx="2520280" cy="2346960"/>
        </p:xfrm>
        <a:graphic>
          <a:graphicData uri="http://schemas.openxmlformats.org/drawingml/2006/table">
            <a:tbl>
              <a:tblPr firstRow="1" bandRow="1">
                <a:tableStyleId>{5C22544A-7EE6-4342-B048-85BDC9FD1C3A}</a:tableStyleId>
              </a:tblPr>
              <a:tblGrid>
                <a:gridCol w="1224136"/>
                <a:gridCol w="1296144"/>
              </a:tblGrid>
              <a:tr h="288545">
                <a:tc>
                  <a:txBody>
                    <a:bodyPr/>
                    <a:lstStyle/>
                    <a:p>
                      <a:r>
                        <a:rPr lang="en-GB" sz="1600" dirty="0" smtClean="0"/>
                        <a:t>Group </a:t>
                      </a:r>
                      <a:endParaRPr lang="en-GB" sz="1600" dirty="0"/>
                    </a:p>
                  </a:txBody>
                  <a:tcPr/>
                </a:tc>
                <a:tc>
                  <a:txBody>
                    <a:bodyPr/>
                    <a:lstStyle/>
                    <a:p>
                      <a:r>
                        <a:rPr lang="en-GB" sz="1600" dirty="0" smtClean="0"/>
                        <a:t>Charge</a:t>
                      </a:r>
                      <a:r>
                        <a:rPr lang="en-GB" sz="1600" baseline="0" dirty="0" smtClean="0"/>
                        <a:t> </a:t>
                      </a:r>
                      <a:endParaRPr lang="en-GB" sz="1600" dirty="0"/>
                    </a:p>
                  </a:txBody>
                  <a:tcPr/>
                </a:tc>
              </a:tr>
              <a:tr h="288545">
                <a:tc>
                  <a:txBody>
                    <a:bodyPr/>
                    <a:lstStyle/>
                    <a:p>
                      <a:r>
                        <a:rPr lang="en-GB" sz="1600" dirty="0" smtClean="0"/>
                        <a:t>1</a:t>
                      </a:r>
                      <a:endParaRPr lang="en-GB" sz="1600" dirty="0"/>
                    </a:p>
                  </a:txBody>
                  <a:tcPr/>
                </a:tc>
                <a:tc>
                  <a:txBody>
                    <a:bodyPr/>
                    <a:lstStyle/>
                    <a:p>
                      <a:r>
                        <a:rPr lang="en-GB" sz="1600" dirty="0" smtClean="0"/>
                        <a:t>+</a:t>
                      </a:r>
                      <a:endParaRPr lang="en-GB" sz="1600" dirty="0"/>
                    </a:p>
                  </a:txBody>
                  <a:tcPr/>
                </a:tc>
              </a:tr>
              <a:tr h="288545">
                <a:tc>
                  <a:txBody>
                    <a:bodyPr/>
                    <a:lstStyle/>
                    <a:p>
                      <a:r>
                        <a:rPr lang="en-GB" sz="1600" dirty="0" smtClean="0"/>
                        <a:t>2</a:t>
                      </a:r>
                      <a:endParaRPr lang="en-GB" sz="1600" dirty="0"/>
                    </a:p>
                  </a:txBody>
                  <a:tcPr/>
                </a:tc>
                <a:tc>
                  <a:txBody>
                    <a:bodyPr/>
                    <a:lstStyle/>
                    <a:p>
                      <a:r>
                        <a:rPr lang="en-GB" sz="1600" dirty="0" smtClean="0"/>
                        <a:t>2+</a:t>
                      </a:r>
                      <a:endParaRPr lang="en-GB" sz="1600" dirty="0"/>
                    </a:p>
                  </a:txBody>
                  <a:tcPr/>
                </a:tc>
              </a:tr>
              <a:tr h="288545">
                <a:tc>
                  <a:txBody>
                    <a:bodyPr/>
                    <a:lstStyle/>
                    <a:p>
                      <a:r>
                        <a:rPr lang="en-GB" sz="1600" dirty="0" smtClean="0"/>
                        <a:t>3</a:t>
                      </a:r>
                      <a:endParaRPr lang="en-GB" sz="1600" dirty="0"/>
                    </a:p>
                  </a:txBody>
                  <a:tcPr/>
                </a:tc>
                <a:tc>
                  <a:txBody>
                    <a:bodyPr/>
                    <a:lstStyle/>
                    <a:p>
                      <a:r>
                        <a:rPr lang="en-GB" sz="1600" dirty="0" smtClean="0"/>
                        <a:t>3+</a:t>
                      </a:r>
                      <a:endParaRPr lang="en-GB" sz="1600" dirty="0"/>
                    </a:p>
                  </a:txBody>
                  <a:tcPr/>
                </a:tc>
              </a:tr>
              <a:tr h="288545">
                <a:tc>
                  <a:txBody>
                    <a:bodyPr/>
                    <a:lstStyle/>
                    <a:p>
                      <a:r>
                        <a:rPr lang="en-GB" sz="1600" dirty="0" smtClean="0"/>
                        <a:t>5</a:t>
                      </a:r>
                      <a:endParaRPr lang="en-GB" sz="1600" dirty="0"/>
                    </a:p>
                  </a:txBody>
                  <a:tcPr/>
                </a:tc>
                <a:tc>
                  <a:txBody>
                    <a:bodyPr/>
                    <a:lstStyle/>
                    <a:p>
                      <a:r>
                        <a:rPr lang="en-GB" sz="1600" dirty="0" smtClean="0"/>
                        <a:t>3-</a:t>
                      </a:r>
                      <a:endParaRPr lang="en-GB" sz="1600" dirty="0"/>
                    </a:p>
                  </a:txBody>
                  <a:tcPr/>
                </a:tc>
              </a:tr>
              <a:tr h="288545">
                <a:tc>
                  <a:txBody>
                    <a:bodyPr/>
                    <a:lstStyle/>
                    <a:p>
                      <a:r>
                        <a:rPr lang="en-GB" sz="1600" dirty="0" smtClean="0"/>
                        <a:t>6</a:t>
                      </a:r>
                      <a:endParaRPr lang="en-GB" sz="1600" dirty="0"/>
                    </a:p>
                  </a:txBody>
                  <a:tcPr/>
                </a:tc>
                <a:tc>
                  <a:txBody>
                    <a:bodyPr/>
                    <a:lstStyle/>
                    <a:p>
                      <a:r>
                        <a:rPr lang="en-GB" sz="1600" dirty="0" smtClean="0"/>
                        <a:t>2-</a:t>
                      </a:r>
                      <a:endParaRPr lang="en-GB" sz="1600" dirty="0"/>
                    </a:p>
                  </a:txBody>
                  <a:tcPr/>
                </a:tc>
              </a:tr>
              <a:tr h="288545">
                <a:tc>
                  <a:txBody>
                    <a:bodyPr/>
                    <a:lstStyle/>
                    <a:p>
                      <a:r>
                        <a:rPr lang="en-GB" sz="1600" dirty="0" smtClean="0"/>
                        <a:t>7</a:t>
                      </a:r>
                      <a:endParaRPr lang="en-GB" sz="1600" dirty="0"/>
                    </a:p>
                  </a:txBody>
                  <a:tcPr/>
                </a:tc>
                <a:tc>
                  <a:txBody>
                    <a:bodyPr/>
                    <a:lstStyle/>
                    <a:p>
                      <a:r>
                        <a:rPr lang="en-GB" sz="1600" dirty="0" smtClean="0"/>
                        <a:t>-</a:t>
                      </a:r>
                      <a:endParaRPr lang="en-GB" sz="1600" dirty="0"/>
                    </a:p>
                  </a:txBody>
                  <a:tcPr/>
                </a:tc>
              </a:tr>
            </a:tbl>
          </a:graphicData>
        </a:graphic>
      </p:graphicFrame>
    </p:spTree>
    <p:extLst>
      <p:ext uri="{BB962C8B-B14F-4D97-AF65-F5344CB8AC3E}">
        <p14:creationId xmlns:p14="http://schemas.microsoft.com/office/powerpoint/2010/main" val="3317297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t>Covalent Bonding </a:t>
            </a:r>
            <a:endParaRPr lang="en-GB" dirty="0"/>
          </a:p>
        </p:txBody>
      </p:sp>
      <p:sp>
        <p:nvSpPr>
          <p:cNvPr id="3" name="Content Placeholder 2"/>
          <p:cNvSpPr>
            <a:spLocks noGrp="1"/>
          </p:cNvSpPr>
          <p:nvPr>
            <p:ph idx="1"/>
          </p:nvPr>
        </p:nvSpPr>
        <p:spPr>
          <a:xfrm>
            <a:off x="1981200" y="1600202"/>
            <a:ext cx="8229600" cy="532655"/>
          </a:xfrm>
        </p:spPr>
        <p:txBody>
          <a:bodyPr>
            <a:normAutofit/>
          </a:bodyPr>
          <a:lstStyle/>
          <a:p>
            <a:pPr marL="0" indent="0">
              <a:buNone/>
            </a:pPr>
            <a:r>
              <a:rPr lang="en-GB" sz="2400" b="1" i="1" dirty="0">
                <a:solidFill>
                  <a:schemeClr val="tx2"/>
                </a:solidFill>
              </a:rPr>
              <a:t>Non-metals form covalent bonds (a shared pair of electrons)</a:t>
            </a:r>
          </a:p>
          <a:p>
            <a:endParaRPr lang="en-GB" sz="2400" b="1" i="1" dirty="0">
              <a:solidFill>
                <a:schemeClr val="tx2"/>
              </a:solidFill>
            </a:endParaRPr>
          </a:p>
          <a:p>
            <a:endParaRPr lang="en-GB" sz="2400" b="1" i="1" dirty="0">
              <a:solidFill>
                <a:schemeClr val="tx2"/>
              </a:solidFill>
            </a:endParaRPr>
          </a:p>
        </p:txBody>
      </p:sp>
      <p:sp>
        <p:nvSpPr>
          <p:cNvPr id="4" name="TextBox 3"/>
          <p:cNvSpPr txBox="1"/>
          <p:nvPr/>
        </p:nvSpPr>
        <p:spPr>
          <a:xfrm>
            <a:off x="2023348" y="2132856"/>
            <a:ext cx="8352928" cy="1569660"/>
          </a:xfrm>
          <a:prstGeom prst="rect">
            <a:avLst/>
          </a:prstGeom>
          <a:solidFill>
            <a:schemeClr val="accent6">
              <a:lumMod val="20000"/>
              <a:lumOff val="80000"/>
            </a:schemeClr>
          </a:solidFill>
        </p:spPr>
        <p:txBody>
          <a:bodyPr wrap="square" rtlCol="0">
            <a:spAutoFit/>
          </a:bodyPr>
          <a:lstStyle/>
          <a:p>
            <a:r>
              <a:rPr lang="en-GB" sz="2400" dirty="0"/>
              <a:t>Carbon dioxide and water are simple covalent molecules. </a:t>
            </a:r>
          </a:p>
          <a:p>
            <a:pPr marL="285750" indent="-285750">
              <a:buFont typeface="Arial" pitchFamily="34" charset="0"/>
              <a:buChar char="•"/>
            </a:pPr>
            <a:r>
              <a:rPr lang="en-GB" sz="2400" dirty="0"/>
              <a:t>Strong covalent bonds </a:t>
            </a:r>
          </a:p>
          <a:p>
            <a:pPr marL="285750" indent="-285750">
              <a:buFont typeface="Arial" pitchFamily="34" charset="0"/>
              <a:buChar char="•"/>
            </a:pPr>
            <a:r>
              <a:rPr lang="en-GB" sz="2400" dirty="0"/>
              <a:t>Weak </a:t>
            </a:r>
            <a:r>
              <a:rPr lang="en-GB" sz="2400" b="1" dirty="0"/>
              <a:t>intermolecular</a:t>
            </a:r>
            <a:r>
              <a:rPr lang="en-GB" sz="2400" dirty="0"/>
              <a:t> forces = low melting points </a:t>
            </a:r>
          </a:p>
          <a:p>
            <a:pPr marL="285750" indent="-285750">
              <a:buFont typeface="Arial" pitchFamily="34" charset="0"/>
              <a:buChar char="•"/>
            </a:pPr>
            <a:r>
              <a:rPr lang="en-GB" sz="2400" dirty="0"/>
              <a:t>Cannot conduct electricity as electrons not free </a:t>
            </a:r>
            <a:endParaRPr lang="en-GB" sz="2400" dirty="0"/>
          </a:p>
        </p:txBody>
      </p:sp>
      <p:sp>
        <p:nvSpPr>
          <p:cNvPr id="8" name="AutoShape 2" descr="data:image/jpeg;base64,/9j/4AAQSkZJRgABAQAAAQABAAD/2wCEAAkGBggGEAkIBwgWERAQFCAaFRAVFBkVGBgWFhwhGhocFhodHDIeGiUjGhITIDshIycpLTEsFSAxNTAqNSguLDUBCQoKBQUFDQUFDSkYEhgpKSkpKSkpKSkpKSkpKSkpKSkpKSkpKSkpKSkpKSkpKSkpKSkpKSkpKSkpKSkpKSkpKf/AABEIAOUA3QMBIgACEQEDEQH/xAAcAAEAAgMBAQEAAAAAAAAAAAAABgcDBQgCBAH/xABKEAABAwMABAYMCwYGAwAAAAAAAQIDBAURBgcSMQgTIXKxsyIyMzVBUVZxc3SR0xYXNDZVYYGSk7LRFRhSYsLSFCNCVKPBg6Gi/8QAFAEBAAAAAAAAAAAAAAAAAAAAAP/EABQRAQAAAAAAAAAAAAAAAAAAAAD/2gAMAwEAAhEDEQA/ALxAAAAAAAAAAAAAADFVSLCyaRu9rVVPOiAZQVdqe1lXnTyW5Q3dkSJCxqt4tjm8rlVFzly+ItEAAVToBrOvWk93uFir2RJDCkuyrGOR3+W9GplVcqbl8QFrAAAAAAAAAAAAAAAAAAAAAAAAAAAAABgr+5VHMd0GcwV/cqjmO6AKK4NPyi+eiZ+ZxfhyhqzuultrkrnaG0PHPc1vGpsbeGoq7PhTHLkn3wu1x/QP/An9wF4nPmp75yXnmz9a02fwu1x/QP8AwJ/caPUZJUS36vfWN2ZXQyq9uMYesjdpMeDlyB0YAAAAAAAAAAAAAAAAAAAAAAAAAAAAAGCv7lUcx3QZzBX9yqOY7oAorg0/KL56Jn5nF+FB8Gn5RfPRM/MpfgA581PfOS882frWnQZz5qe+cl55s/WtA6DAAAAAAAAAAAAAAAAAAAAAAAAAAAAAD8VEXKKh+gDDBR01NlYKdrFXerWonQa3SfS206HxRVl7qVjje/Ya5GOf2Soq4w1FXc1fYbgqbhId7bd62nVyAWw1yPRHJuUxRUVNCvGRU7Gu/iRqIvL9eD1T9pFzU6DIAAAAAAAAAAAAAAAAAAAAAAAAAAAAAAAAAKm4SHe23etp1chbJU3CQ72271tOrkAtWn7SLmp0GQx0/aRc1OgyAAAAAAAAAAAAAAAAAADFJVQRLsSTNaviVyIoGUAAAY5amGDCTTNbnxqidJ7RUXCooH6AAAAAAAAVNwkO9tu9bTq5C2SOaWu0RrWxUWllVTbLXbTY55ms7JEVMoiuRdzl9oG/p+0i5qdBkPgtd7tV3Rf2VcYZ0byLxUrZMefZVT7wAAAAAAAAAPEs8UGFmkRufGqJ0n6x7ZERzHIqLuVOVAPQB4kljhTalejU8argD2DzHKyZNqJ6OTxouUPQA5710fOKz8yHrXHQhz1rqc1mkNoc5cIkcOVXkRE4128DoUGv+ENo+lYfxmfqPhDaPpWH8Zn6gUrwlu7WL0cnS0vG29xpfRt/KhQ/CMr6Sumsi0dUyREjkzsPR2OVu/C8hfFt7jS+jb0IB9IAAAAAARfWbepNH7TeK6Fyo9I9hqpvR0qpGip5tvP2AVhpzrJvem1b8FdBHuRm1srNG7ZdIre2VHp2kaY3ovKib8Lg+60cG6mViSX69vdK7lckKIjUVd/ZPRVdy+HCeY9cG6xQsgul7czMj5OJaqpuYxEe7C/zK9ufRoXOBQeleoav0cY67aJXOSR8CbXFKmzNhN6xPZ2y/wAuEXfhVXCEo1L60KjSxJbNe5EdVxN2mS4xxsaYRdrwbTVVPOi7uRVLUIfZ9VWjtlrZb/TRSLUOkdI1VkVGsWRFRyMa3CYw93I7O8CYAAAAAAAAqHhJfIbV6z/Q4nOrXvRYPVmdBBuEl8htXrP9DiWaur3bILTYoprjE1zadiK1ZWIqLjwoq8gEyK51+d5p/TR9JNvhDaPpWH8Zn6lfa87vb6yzzxUtdHI7jY+xbI1y7/EigbPUZ3jtvOk61xPiA6jO8dt50nWuJ8AOdde1K2uvtupXuwkkMTVVN6I6R6cntOijnvXR84rPzIetcBI/3bLP9NT/AHWfoP3bLP8ATU/3WfoXCAOWNa2ruk1fSW6KjrHypO1yqr0RMbKonJjnHQ16sMuktujttPcX0rnsjXj487TdnZcuMKm9Exv8JU3CW7tYvRydLS8bb3Gl9G3oQCs/iTuXl5We13vR8Sdy8vKz2u96WqAKq+JO5eXlZ7Xe9HxJ3Ly8rPa73paoAqldSVy5cae1f/1703GuyF37CubU5dhYs+ZJWJ/2T41+kFojv9LX2uZcNqInM2vFtJhFTzLhfsAgPB6qWT2h8bUwsdS9q/Wqo12fY9E+ws4561M6U/AWuuOjOkTuJbK/GXLhrJ2djyruw9FTst3Yt8C5Ohd4AHzXK5UlnimrrhUNiijTLnuXCIn/AH4sb1UoLQ6+3zWFpDJXUFbPBScZxskbZHNakMSI1jXtRdlVfssaqfzOXwAXFpvolUaXxU9NTXmSjWN+0r4s5cmFTZXDk5OXP2EO+JO5eXlZ7Xe9LVAFVfEncvLys9rvej4k7l5eVntd70tUAVV8Sdy8vKz2u96fTa9T9xt09HWO01qpEhla9YnbStejHI5Wu/zNyomPt8JZgAqHhJfIbV6z/Q40+iuoS16QUVtuk12mY6eJr1ajWYRXJnCZQ3HCS+Q2r1n+hxOdWveiwerM6AIH+7ZZ/pqf7rP0IvrH1M27Qmgku1LcpZHNe1uw9GonZLjwJk6JK51+d5p/TR9IH0ajO8dt50nWuJ8QHUZ3jtvOk61xPgBVGsXVle9KLtQXu3LFxMLY0cj3q12Y3q5cJs+JyeEtcAAABV2uPVxedO5LZLaHRokDHI7jHq3lcqKmMNX+FSy6OJ0EcET97WIi+dEwZgAAAAAAAABANY2qK3adr/joZf8AD1iIicaiZa9E3JI3w4Tk2k5cb8oiIQCl0N1vaJo2ks1YssSJyIyeN7Gom5GtnwrU+pEL+IfrO07m0Apaa4QUTZlkmSPZc5W4y1zs5RF/g/8AYFXP1W6x9N3xrpZceKjau6WVsmP5mRRLsZ5VTe3zlvaEaC2vQOBaO2NVz3rmWd2NuRybs43ImVRGpyJld6qqrIYn7bWOXwpn2noAAAAAAAACA64NCLnpzTUNHaFYjo5tt3GOVqY2VTkwi+FSS6HWqosVvtdtrMcZBC1jtlcplqYXCm5AAiOtLRau0wt0lrtas410jXdm7Zbhq5XlRFJcAItqz0brdErbR2m5K3jY3PVdhdpvZPVyYXCeByEpAAAAAAAAAAAAAAAAAAFTcJDvbbvW06uQtkqbhId7bd62nVyAWrT9pFzU6DIY6ftIuanQZAAAAAAAAAAAAAAAAAAAAAAAAAAAAAAAAABU3CQ72271tOrkLZKx1/Wi4Xi30ENroZJ3tqkVWRRukVG8W9MqjUVUTKomfrAsqn7SLmp0GQxwIqMjRU/0p0GQAAAAAAAAAAAAAAAAAAAAAAAAAAAAAAHieVIWySqmdlFXHmTJ7MFf3Ko5jugCI6Aa0KHWA+rgoqGSJYGo5VereXaVU5ML9RNSg+DT8ovnomfmcX4AIPotrVoNKq+qsFPQSMkhR6q9yt2V4tyNXGFzyqpODnzU985LzzZ+taB0GAAAAAAAAAAAAAAAAAAAAAAAAAAAAAGCv7lUcx3QZzBX9yqOY7oA5a1YaxItXslfPLb1n49jW4R6Mxsqq/wrneWD+8vS+Tr/AMdP7DVcG+nhqJ72k8TXYiZjaRF/1L4y9/2ZRf7OP7jf0Ap395el8nX/AI6f2Ef1G1iXC/V9YjNlJYpX7Oc42pGrjPh3nQX7Mov9nH9xv6FCanERukd4RqYRGz8n/laB0IAAAAAAAAAAAAAAAAAAAAAAAAAAAAAGCv7lUcx3QZzzJG2Vro37nJhfMoFC8Gn5RfPRM/M4vwjui2gFh0MdPNY6RY3SoiPzI9+URcp2yrjepIgBz5qe+cl55s/WtOgyN2TV5o/o9VTXi20isqJNraesj3Z212ncirhOVE8AEkAAAAAAAAAAAAAAAAAAAAAAAAAAAAAAAAAAAAAAAAAAAAAAAAAAAAAf/9k="/>
          <p:cNvSpPr>
            <a:spLocks noChangeAspect="1" noChangeArrowheads="1"/>
          </p:cNvSpPr>
          <p:nvPr/>
        </p:nvSpPr>
        <p:spPr bwMode="auto">
          <a:xfrm>
            <a:off x="1587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9" name="Table 8"/>
          <p:cNvGraphicFramePr>
            <a:graphicFrameLocks noGrp="1"/>
          </p:cNvGraphicFramePr>
          <p:nvPr>
            <p:extLst/>
          </p:nvPr>
        </p:nvGraphicFramePr>
        <p:xfrm>
          <a:off x="5519938" y="4216321"/>
          <a:ext cx="5015879" cy="2291080"/>
        </p:xfrm>
        <a:graphic>
          <a:graphicData uri="http://schemas.openxmlformats.org/drawingml/2006/table">
            <a:tbl>
              <a:tblPr firstRow="1" bandRow="1">
                <a:tableStyleId>{5C22544A-7EE6-4342-B048-85BDC9FD1C3A}</a:tableStyleId>
              </a:tblPr>
              <a:tblGrid>
                <a:gridCol w="1080119"/>
                <a:gridCol w="1800200"/>
                <a:gridCol w="2135560"/>
              </a:tblGrid>
              <a:tr h="370840">
                <a:tc>
                  <a:txBody>
                    <a:bodyPr/>
                    <a:lstStyle/>
                    <a:p>
                      <a:r>
                        <a:rPr lang="en-GB" sz="1600" dirty="0" smtClean="0"/>
                        <a:t>Name </a:t>
                      </a:r>
                      <a:endParaRPr lang="en-GB" sz="1600" dirty="0"/>
                    </a:p>
                  </a:txBody>
                  <a:tcPr/>
                </a:tc>
                <a:tc>
                  <a:txBody>
                    <a:bodyPr/>
                    <a:lstStyle/>
                    <a:p>
                      <a:pPr algn="ctr"/>
                      <a:r>
                        <a:rPr lang="en-GB" sz="1600" dirty="0" smtClean="0"/>
                        <a:t>Molecular formula</a:t>
                      </a:r>
                      <a:endParaRPr lang="en-GB" sz="1600" dirty="0"/>
                    </a:p>
                  </a:txBody>
                  <a:tcPr/>
                </a:tc>
                <a:tc>
                  <a:txBody>
                    <a:bodyPr/>
                    <a:lstStyle/>
                    <a:p>
                      <a:r>
                        <a:rPr lang="en-GB" sz="1600" dirty="0" smtClean="0"/>
                        <a:t>Structural formula</a:t>
                      </a:r>
                      <a:endParaRPr lang="en-GB" sz="1600" dirty="0"/>
                    </a:p>
                  </a:txBody>
                  <a:tcPr/>
                </a:tc>
              </a:tr>
              <a:tr h="370840">
                <a:tc>
                  <a:txBody>
                    <a:bodyPr/>
                    <a:lstStyle/>
                    <a:p>
                      <a:r>
                        <a:rPr lang="en-GB" sz="1600" b="0" dirty="0" smtClean="0">
                          <a:solidFill>
                            <a:schemeClr val="tx1"/>
                          </a:solidFill>
                        </a:rPr>
                        <a:t>Water</a:t>
                      </a:r>
                      <a:endParaRPr lang="en-GB" sz="1600" b="0" dirty="0">
                        <a:solidFill>
                          <a:schemeClr val="tx1"/>
                        </a:solidFill>
                      </a:endParaRPr>
                    </a:p>
                  </a:txBody>
                  <a:tcPr/>
                </a:tc>
                <a:tc>
                  <a:txBody>
                    <a:bodyPr/>
                    <a:lstStyle/>
                    <a:p>
                      <a:pPr algn="ctr"/>
                      <a:r>
                        <a:rPr lang="en-GB" b="0" dirty="0" smtClean="0">
                          <a:solidFill>
                            <a:schemeClr val="tx1"/>
                          </a:solidFill>
                        </a:rPr>
                        <a:t>H</a:t>
                      </a:r>
                      <a:r>
                        <a:rPr lang="en-GB" b="0" baseline="-25000" dirty="0" smtClean="0">
                          <a:solidFill>
                            <a:schemeClr val="tx1"/>
                          </a:solidFill>
                        </a:rPr>
                        <a:t>2</a:t>
                      </a:r>
                      <a:r>
                        <a:rPr lang="en-GB" b="0" dirty="0" smtClean="0">
                          <a:solidFill>
                            <a:schemeClr val="tx1"/>
                          </a:solidFill>
                        </a:rPr>
                        <a:t>O</a:t>
                      </a:r>
                      <a:endParaRPr lang="en-GB" b="0" dirty="0">
                        <a:solidFill>
                          <a:schemeClr val="tx1"/>
                        </a:solidFill>
                      </a:endParaRPr>
                    </a:p>
                  </a:txBody>
                  <a:tcPr/>
                </a:tc>
                <a:tc>
                  <a:txBody>
                    <a:bodyPr/>
                    <a:lstStyle/>
                    <a:p>
                      <a:endParaRPr lang="en-GB" dirty="0" smtClean="0"/>
                    </a:p>
                    <a:p>
                      <a:endParaRPr lang="en-GB" dirty="0"/>
                    </a:p>
                  </a:txBody>
                  <a:tcPr/>
                </a:tc>
              </a:tr>
              <a:tr h="370840">
                <a:tc>
                  <a:txBody>
                    <a:bodyPr/>
                    <a:lstStyle/>
                    <a:p>
                      <a:r>
                        <a:rPr lang="en-GB" sz="1600" b="0" dirty="0" smtClean="0">
                          <a:solidFill>
                            <a:schemeClr val="tx1"/>
                          </a:solidFill>
                        </a:rPr>
                        <a:t>Carbon dioxide</a:t>
                      </a:r>
                      <a:endParaRPr lang="en-GB" sz="1600" b="0" dirty="0">
                        <a:solidFill>
                          <a:schemeClr val="tx1"/>
                        </a:solidFill>
                      </a:endParaRPr>
                    </a:p>
                  </a:txBody>
                  <a:tcPr/>
                </a:tc>
                <a:tc>
                  <a:txBody>
                    <a:bodyPr/>
                    <a:lstStyle/>
                    <a:p>
                      <a:pPr algn="ctr"/>
                      <a:r>
                        <a:rPr lang="en-GB" b="0" dirty="0" smtClean="0">
                          <a:solidFill>
                            <a:schemeClr val="tx1"/>
                          </a:solidFill>
                        </a:rPr>
                        <a:t>CO</a:t>
                      </a:r>
                      <a:r>
                        <a:rPr lang="en-GB" b="0" baseline="-25000" dirty="0" smtClean="0">
                          <a:solidFill>
                            <a:schemeClr val="tx1"/>
                          </a:solidFill>
                        </a:rPr>
                        <a:t>2</a:t>
                      </a:r>
                      <a:endParaRPr lang="en-GB" b="0" dirty="0">
                        <a:solidFill>
                          <a:schemeClr val="tx1"/>
                        </a:solidFill>
                      </a:endParaRPr>
                    </a:p>
                  </a:txBody>
                  <a:tcPr/>
                </a:tc>
                <a:tc>
                  <a:txBody>
                    <a:bodyPr/>
                    <a:lstStyle/>
                    <a:p>
                      <a:endParaRPr lang="en-GB" dirty="0" smtClean="0"/>
                    </a:p>
                    <a:p>
                      <a:endParaRPr lang="en-GB" dirty="0"/>
                    </a:p>
                  </a:txBody>
                  <a:tcPr/>
                </a:tc>
              </a:tr>
              <a:tr h="370840">
                <a:tc>
                  <a:txBody>
                    <a:bodyPr/>
                    <a:lstStyle/>
                    <a:p>
                      <a:r>
                        <a:rPr lang="en-GB" sz="1600" b="0" dirty="0" smtClean="0">
                          <a:solidFill>
                            <a:schemeClr val="tx1"/>
                          </a:solidFill>
                        </a:rPr>
                        <a:t>Methane </a:t>
                      </a:r>
                      <a:endParaRPr lang="en-GB" sz="1600" b="0" dirty="0">
                        <a:solidFill>
                          <a:schemeClr val="tx1"/>
                        </a:solidFill>
                      </a:endParaRPr>
                    </a:p>
                  </a:txBody>
                  <a:tcPr/>
                </a:tc>
                <a:tc>
                  <a:txBody>
                    <a:bodyPr/>
                    <a:lstStyle/>
                    <a:p>
                      <a:pPr algn="ctr"/>
                      <a:r>
                        <a:rPr lang="en-GB" b="0" dirty="0" smtClean="0">
                          <a:solidFill>
                            <a:schemeClr val="tx1"/>
                          </a:solidFill>
                        </a:rPr>
                        <a:t>CH</a:t>
                      </a:r>
                      <a:r>
                        <a:rPr lang="en-GB" b="0" baseline="-25000" dirty="0" smtClean="0">
                          <a:solidFill>
                            <a:schemeClr val="tx1"/>
                          </a:solidFill>
                        </a:rPr>
                        <a:t>4</a:t>
                      </a:r>
                      <a:endParaRPr lang="en-GB" b="0" dirty="0">
                        <a:solidFill>
                          <a:schemeClr val="tx1"/>
                        </a:solidFill>
                      </a:endParaRPr>
                    </a:p>
                  </a:txBody>
                  <a:tcPr/>
                </a:tc>
                <a:tc>
                  <a:txBody>
                    <a:bodyPr/>
                    <a:lstStyle/>
                    <a:p>
                      <a:endParaRPr lang="en-GB" dirty="0" smtClean="0"/>
                    </a:p>
                    <a:p>
                      <a:endParaRPr lang="en-GB" dirty="0"/>
                    </a:p>
                  </a:txBody>
                  <a:tcPr/>
                </a:tc>
              </a:tr>
            </a:tbl>
          </a:graphicData>
        </a:graphic>
      </p:graphicFrame>
      <p:pic>
        <p:nvPicPr>
          <p:cNvPr id="1028" name="Picture 4" descr="http://indybeers.com/wp-content/uploads/2012/08/methan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077" y="5877273"/>
            <a:ext cx="588311" cy="609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iencepark.etacude.com/chemistry/water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610" y="4694201"/>
            <a:ext cx="936831" cy="4795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3/3b/Carbondioxide_structural_formulae.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2176" y="5426702"/>
            <a:ext cx="1008112" cy="2166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8"/>
          <a:srcRect l="19618" t="26452" r="19433" b="9180"/>
          <a:stretch/>
        </p:blipFill>
        <p:spPr bwMode="auto">
          <a:xfrm>
            <a:off x="1524000" y="3846533"/>
            <a:ext cx="3799499" cy="3009525"/>
          </a:xfrm>
          <a:prstGeom prst="rect">
            <a:avLst/>
          </a:prstGeom>
          <a:noFill/>
          <a:ln w="9525">
            <a:noFill/>
            <a:miter lim="800000"/>
            <a:headEnd/>
            <a:tailEnd/>
          </a:ln>
        </p:spPr>
      </p:pic>
      <p:sp>
        <p:nvSpPr>
          <p:cNvPr id="10" name="Rectangle 9"/>
          <p:cNvSpPr/>
          <p:nvPr/>
        </p:nvSpPr>
        <p:spPr>
          <a:xfrm>
            <a:off x="1524000" y="6453337"/>
            <a:ext cx="368300" cy="402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351584" y="5186560"/>
            <a:ext cx="2736304" cy="261610"/>
          </a:xfrm>
          <a:prstGeom prst="rect">
            <a:avLst/>
          </a:prstGeom>
          <a:noFill/>
        </p:spPr>
        <p:txBody>
          <a:bodyPr wrap="square" rtlCol="0">
            <a:spAutoFit/>
          </a:bodyPr>
          <a:lstStyle/>
          <a:p>
            <a:r>
              <a:rPr lang="en-GB" sz="1050" dirty="0"/>
              <a:t>So they share electrons</a:t>
            </a:r>
            <a:endParaRPr lang="en-GB" sz="1050" dirty="0"/>
          </a:p>
        </p:txBody>
      </p:sp>
    </p:spTree>
    <p:extLst>
      <p:ext uri="{BB962C8B-B14F-4D97-AF65-F5344CB8AC3E}">
        <p14:creationId xmlns:p14="http://schemas.microsoft.com/office/powerpoint/2010/main" val="2621976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8"/>
            <a:ext cx="8820472" cy="922114"/>
          </a:xfrm>
          <a:solidFill>
            <a:schemeClr val="accent1">
              <a:lumMod val="20000"/>
              <a:lumOff val="80000"/>
            </a:schemeClr>
          </a:solidFill>
        </p:spPr>
        <p:txBody>
          <a:bodyPr/>
          <a:lstStyle/>
          <a:p>
            <a:r>
              <a:rPr lang="en-GB" dirty="0" smtClean="0"/>
              <a:t>Metallic Bonding </a:t>
            </a:r>
            <a:endParaRPr lang="en-GB" dirty="0"/>
          </a:p>
        </p:txBody>
      </p:sp>
      <p:sp>
        <p:nvSpPr>
          <p:cNvPr id="3" name="Content Placeholder 2"/>
          <p:cNvSpPr>
            <a:spLocks noGrp="1"/>
          </p:cNvSpPr>
          <p:nvPr>
            <p:ph idx="1"/>
          </p:nvPr>
        </p:nvSpPr>
        <p:spPr>
          <a:xfrm>
            <a:off x="1765176" y="1340769"/>
            <a:ext cx="3322712" cy="3196631"/>
          </a:xfrm>
          <a:ln w="38100">
            <a:solidFill>
              <a:schemeClr val="tx2"/>
            </a:solidFill>
          </a:ln>
        </p:spPr>
        <p:txBody>
          <a:bodyPr>
            <a:noAutofit/>
          </a:bodyPr>
          <a:lstStyle/>
          <a:p>
            <a:pPr marL="0" indent="0">
              <a:buNone/>
            </a:pPr>
            <a:r>
              <a:rPr lang="en-GB" sz="2000" b="1" i="1" dirty="0"/>
              <a:t>Most elements are metals:</a:t>
            </a:r>
          </a:p>
          <a:p>
            <a:r>
              <a:rPr lang="en-GB" sz="2000" dirty="0"/>
              <a:t>Hard</a:t>
            </a:r>
          </a:p>
          <a:p>
            <a:r>
              <a:rPr lang="en-GB" sz="2000" dirty="0"/>
              <a:t>Shiny</a:t>
            </a:r>
          </a:p>
          <a:p>
            <a:r>
              <a:rPr lang="en-GB" sz="2000" dirty="0"/>
              <a:t>Good </a:t>
            </a:r>
            <a:r>
              <a:rPr lang="en-GB" sz="2000" b="1" dirty="0"/>
              <a:t>conductors</a:t>
            </a:r>
            <a:r>
              <a:rPr lang="en-GB" sz="2000" dirty="0"/>
              <a:t> of heat and electricity </a:t>
            </a:r>
          </a:p>
          <a:p>
            <a:r>
              <a:rPr lang="en-GB" sz="2000" dirty="0"/>
              <a:t>High </a:t>
            </a:r>
            <a:r>
              <a:rPr lang="en-GB" sz="2000" b="1" dirty="0"/>
              <a:t>tensile strength </a:t>
            </a:r>
            <a:r>
              <a:rPr lang="en-GB" sz="2000" dirty="0"/>
              <a:t>(resist stretching)</a:t>
            </a:r>
          </a:p>
          <a:p>
            <a:r>
              <a:rPr lang="en-GB" sz="2000" dirty="0"/>
              <a:t>High melting and boiling points (strong bonds)</a:t>
            </a:r>
          </a:p>
        </p:txBody>
      </p:sp>
      <p:sp>
        <p:nvSpPr>
          <p:cNvPr id="4" name="Rectangle 3"/>
          <p:cNvSpPr/>
          <p:nvPr/>
        </p:nvSpPr>
        <p:spPr>
          <a:xfrm>
            <a:off x="1703512" y="5445225"/>
            <a:ext cx="6048672" cy="1015663"/>
          </a:xfrm>
          <a:prstGeom prst="rect">
            <a:avLst/>
          </a:prstGeom>
        </p:spPr>
        <p:txBody>
          <a:bodyPr wrap="square">
            <a:spAutoFit/>
          </a:bodyPr>
          <a:lstStyle/>
          <a:p>
            <a:r>
              <a:rPr lang="en-GB" sz="2000" b="1" i="1" dirty="0">
                <a:solidFill>
                  <a:schemeClr val="tx2"/>
                </a:solidFill>
              </a:rPr>
              <a:t>Examples:</a:t>
            </a:r>
          </a:p>
          <a:p>
            <a:r>
              <a:rPr lang="en-GB" sz="2000" i="1" dirty="0">
                <a:solidFill>
                  <a:schemeClr val="tx2"/>
                </a:solidFill>
              </a:rPr>
              <a:t>Copper conducts electricity so is used in electrical wiring</a:t>
            </a:r>
          </a:p>
          <a:p>
            <a:r>
              <a:rPr lang="en-GB" sz="2000" i="1" dirty="0">
                <a:solidFill>
                  <a:schemeClr val="tx2"/>
                </a:solidFill>
              </a:rPr>
              <a:t>Iron is strong so is used to make cars and bridges </a:t>
            </a:r>
            <a:endParaRPr lang="en-GB" sz="2000" i="1" dirty="0">
              <a:solidFill>
                <a:schemeClr val="tx2"/>
              </a:solidFill>
            </a:endParaRPr>
          </a:p>
        </p:txBody>
      </p:sp>
      <p:sp>
        <p:nvSpPr>
          <p:cNvPr id="7" name="Rectangle 6"/>
          <p:cNvSpPr/>
          <p:nvPr/>
        </p:nvSpPr>
        <p:spPr>
          <a:xfrm>
            <a:off x="5447928" y="1389568"/>
            <a:ext cx="5076056" cy="340758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5" name="Picture 2" descr="showing free electrons from the outer electron shells mingled with positively charged metal ions"/>
          <p:cNvPicPr>
            <a:picLocks noChangeAspect="1" noChangeArrowheads="1"/>
          </p:cNvPicPr>
          <p:nvPr/>
        </p:nvPicPr>
        <p:blipFill>
          <a:blip r:embed="rId2"/>
          <a:srcRect/>
          <a:stretch>
            <a:fillRect/>
          </a:stretch>
        </p:blipFill>
        <p:spPr bwMode="auto">
          <a:xfrm>
            <a:off x="7591318" y="1486045"/>
            <a:ext cx="2798072" cy="3147832"/>
          </a:xfrm>
          <a:prstGeom prst="rect">
            <a:avLst/>
          </a:prstGeom>
          <a:noFill/>
        </p:spPr>
      </p:pic>
      <p:sp>
        <p:nvSpPr>
          <p:cNvPr id="6" name="TextBox 5"/>
          <p:cNvSpPr txBox="1"/>
          <p:nvPr/>
        </p:nvSpPr>
        <p:spPr>
          <a:xfrm>
            <a:off x="5529694" y="1474052"/>
            <a:ext cx="2088232" cy="3416320"/>
          </a:xfrm>
          <a:prstGeom prst="rect">
            <a:avLst/>
          </a:prstGeom>
          <a:noFill/>
        </p:spPr>
        <p:txBody>
          <a:bodyPr wrap="square" rtlCol="0">
            <a:spAutoFit/>
          </a:bodyPr>
          <a:lstStyle/>
          <a:p>
            <a:pPr algn="ctr"/>
            <a:r>
              <a:rPr lang="en-GB" dirty="0"/>
              <a:t>Positive metal ions closely together</a:t>
            </a:r>
          </a:p>
          <a:p>
            <a:pPr algn="ctr"/>
            <a:endParaRPr lang="en-GB" dirty="0"/>
          </a:p>
          <a:p>
            <a:pPr algn="ctr"/>
            <a:r>
              <a:rPr lang="en-GB" dirty="0"/>
              <a:t>Sea of free (delocalised) electrons </a:t>
            </a:r>
          </a:p>
          <a:p>
            <a:pPr algn="ctr"/>
            <a:endParaRPr lang="en-GB" dirty="0"/>
          </a:p>
          <a:p>
            <a:pPr algn="ctr"/>
            <a:r>
              <a:rPr lang="en-GB" dirty="0"/>
              <a:t>Strong attraction between metal ions and electrons = </a:t>
            </a:r>
          </a:p>
          <a:p>
            <a:pPr algn="ctr"/>
            <a:r>
              <a:rPr lang="en-GB" dirty="0"/>
              <a:t>Very strong bonds</a:t>
            </a:r>
          </a:p>
          <a:p>
            <a:pPr algn="ctr"/>
            <a:endParaRPr lang="en-GB" dirty="0"/>
          </a:p>
        </p:txBody>
      </p:sp>
    </p:spTree>
    <p:extLst>
      <p:ext uri="{BB962C8B-B14F-4D97-AF65-F5344CB8AC3E}">
        <p14:creationId xmlns:p14="http://schemas.microsoft.com/office/powerpoint/2010/main" val="99721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t>Transition elements </a:t>
            </a:r>
            <a:endParaRPr lang="en-GB" dirty="0"/>
          </a:p>
        </p:txBody>
      </p:sp>
      <p:sp>
        <p:nvSpPr>
          <p:cNvPr id="3" name="Content Placeholder 2"/>
          <p:cNvSpPr>
            <a:spLocks noGrp="1"/>
          </p:cNvSpPr>
          <p:nvPr>
            <p:ph idx="1"/>
          </p:nvPr>
        </p:nvSpPr>
        <p:spPr>
          <a:xfrm>
            <a:off x="1631504" y="1600201"/>
            <a:ext cx="5976664" cy="4525963"/>
          </a:xfrm>
        </p:spPr>
        <p:txBody>
          <a:bodyPr>
            <a:normAutofit/>
          </a:bodyPr>
          <a:lstStyle/>
          <a:p>
            <a:pPr marL="0" indent="0">
              <a:buNone/>
            </a:pPr>
            <a:r>
              <a:rPr lang="en-GB" sz="2400" dirty="0"/>
              <a:t>Elements between groups 2 and 3 </a:t>
            </a:r>
          </a:p>
          <a:p>
            <a:r>
              <a:rPr lang="en-GB" sz="2400" dirty="0"/>
              <a:t>All metals</a:t>
            </a:r>
          </a:p>
          <a:p>
            <a:pPr lvl="1"/>
            <a:r>
              <a:rPr lang="en-GB" sz="2000" dirty="0"/>
              <a:t>shiny, strong, malleable</a:t>
            </a:r>
          </a:p>
          <a:p>
            <a:r>
              <a:rPr lang="en-GB" sz="2400" dirty="0"/>
              <a:t>Form coloured compounds</a:t>
            </a:r>
          </a:p>
          <a:p>
            <a:pPr lvl="1"/>
            <a:r>
              <a:rPr lang="en-GB" sz="2000" dirty="0"/>
              <a:t>Copper</a:t>
            </a:r>
            <a:r>
              <a:rPr lang="en-GB" dirty="0"/>
              <a:t> </a:t>
            </a:r>
            <a:r>
              <a:rPr lang="en-GB" b="1" dirty="0">
                <a:solidFill>
                  <a:schemeClr val="accent1"/>
                </a:solidFill>
              </a:rPr>
              <a:t>blue</a:t>
            </a:r>
          </a:p>
          <a:p>
            <a:pPr lvl="1"/>
            <a:r>
              <a:rPr lang="en-GB" sz="2000" dirty="0"/>
              <a:t>Iron (II) </a:t>
            </a:r>
            <a:r>
              <a:rPr lang="en-GB" b="1" dirty="0">
                <a:solidFill>
                  <a:schemeClr val="accent3"/>
                </a:solidFill>
              </a:rPr>
              <a:t>light green </a:t>
            </a:r>
          </a:p>
          <a:p>
            <a:pPr lvl="1"/>
            <a:r>
              <a:rPr lang="en-GB" sz="2000" dirty="0"/>
              <a:t>Iron (III) </a:t>
            </a:r>
            <a:r>
              <a:rPr lang="en-GB" b="1" dirty="0">
                <a:solidFill>
                  <a:schemeClr val="accent6">
                    <a:lumMod val="50000"/>
                  </a:schemeClr>
                </a:solidFill>
              </a:rPr>
              <a:t>orange-brown </a:t>
            </a:r>
            <a:r>
              <a:rPr lang="en-GB" dirty="0"/>
              <a:t> </a:t>
            </a:r>
          </a:p>
          <a:p>
            <a:r>
              <a:rPr lang="en-GB" sz="2400" dirty="0"/>
              <a:t>Can be used as catalysts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601"/>
          <a:stretch/>
        </p:blipFill>
        <p:spPr bwMode="auto">
          <a:xfrm>
            <a:off x="6528048" y="1700808"/>
            <a:ext cx="3960440" cy="1891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19936" y="3933057"/>
            <a:ext cx="5040560" cy="2031325"/>
          </a:xfrm>
          <a:prstGeom prst="rect">
            <a:avLst/>
          </a:prstGeom>
          <a:solidFill>
            <a:schemeClr val="accent4">
              <a:lumMod val="20000"/>
              <a:lumOff val="80000"/>
            </a:schemeClr>
          </a:solidFill>
        </p:spPr>
        <p:txBody>
          <a:bodyPr wrap="square" rtlCol="0">
            <a:spAutoFit/>
          </a:bodyPr>
          <a:lstStyle/>
          <a:p>
            <a:r>
              <a:rPr lang="en-GB" b="1" i="1" u="sng" dirty="0"/>
              <a:t>Thermal decomposition reactions:</a:t>
            </a:r>
          </a:p>
          <a:p>
            <a:r>
              <a:rPr lang="en-GB" dirty="0"/>
              <a:t>One substance breaks down into two </a:t>
            </a:r>
          </a:p>
          <a:p>
            <a:endParaRPr lang="en-GB" dirty="0"/>
          </a:p>
          <a:p>
            <a:r>
              <a:rPr lang="en-GB" dirty="0"/>
              <a:t>Metal carbonate   </a:t>
            </a:r>
            <a:r>
              <a:rPr lang="en-GB" dirty="0">
                <a:sym typeface="Wingdings" pitchFamily="2" charset="2"/>
              </a:rPr>
              <a:t>  metal oxide  + carbon dioxide</a:t>
            </a:r>
          </a:p>
          <a:p>
            <a:endParaRPr lang="en-GB" dirty="0">
              <a:sym typeface="Wingdings" pitchFamily="2" charset="2"/>
            </a:endParaRPr>
          </a:p>
          <a:p>
            <a:r>
              <a:rPr lang="en-GB" dirty="0">
                <a:sym typeface="Wingdings" pitchFamily="2" charset="2"/>
              </a:rPr>
              <a:t>Copper carbonate  copper oxide + carbon dioxide </a:t>
            </a:r>
          </a:p>
          <a:p>
            <a:r>
              <a:rPr lang="en-GB" dirty="0">
                <a:sym typeface="Wingdings" pitchFamily="2" charset="2"/>
              </a:rPr>
              <a:t>            CuCO</a:t>
            </a:r>
            <a:r>
              <a:rPr lang="en-GB" baseline="-25000" dirty="0">
                <a:sym typeface="Wingdings" pitchFamily="2" charset="2"/>
              </a:rPr>
              <a:t>3</a:t>
            </a:r>
            <a:r>
              <a:rPr lang="en-GB" dirty="0">
                <a:sym typeface="Wingdings" pitchFamily="2" charset="2"/>
              </a:rPr>
              <a:t>                  </a:t>
            </a:r>
            <a:r>
              <a:rPr lang="en-GB" dirty="0" err="1">
                <a:sym typeface="Wingdings" pitchFamily="2" charset="2"/>
              </a:rPr>
              <a:t>CuO</a:t>
            </a:r>
            <a:r>
              <a:rPr lang="en-GB" dirty="0">
                <a:sym typeface="Wingdings" pitchFamily="2" charset="2"/>
              </a:rPr>
              <a:t>         +         CO</a:t>
            </a:r>
            <a:r>
              <a:rPr lang="en-GB" baseline="-25000" dirty="0">
                <a:sym typeface="Wingdings" pitchFamily="2" charset="2"/>
              </a:rPr>
              <a:t>2</a:t>
            </a:r>
            <a:r>
              <a:rPr lang="en-GB" dirty="0">
                <a:sym typeface="Wingdings" pitchFamily="2" charset="2"/>
              </a:rPr>
              <a:t> </a:t>
            </a:r>
            <a:endParaRPr lang="en-GB" dirty="0"/>
          </a:p>
        </p:txBody>
      </p:sp>
      <p:sp>
        <p:nvSpPr>
          <p:cNvPr id="6" name="TextBox 5"/>
          <p:cNvSpPr txBox="1"/>
          <p:nvPr/>
        </p:nvSpPr>
        <p:spPr>
          <a:xfrm>
            <a:off x="4007768" y="6453022"/>
            <a:ext cx="5472608" cy="369332"/>
          </a:xfrm>
          <a:prstGeom prst="rect">
            <a:avLst/>
          </a:prstGeom>
          <a:noFill/>
        </p:spPr>
        <p:txBody>
          <a:bodyPr wrap="square" rtlCol="0">
            <a:spAutoFit/>
          </a:bodyPr>
          <a:lstStyle/>
          <a:p>
            <a:r>
              <a:rPr lang="en-GB" i="1" dirty="0">
                <a:solidFill>
                  <a:srgbClr val="7030A0"/>
                </a:solidFill>
              </a:rPr>
              <a:t>The test for carbon dioxide is limewater turning cloudy </a:t>
            </a:r>
            <a:endParaRPr lang="en-GB" i="1" dirty="0">
              <a:solidFill>
                <a:srgbClr val="7030A0"/>
              </a:solidFill>
            </a:endParaRPr>
          </a:p>
        </p:txBody>
      </p:sp>
      <p:cxnSp>
        <p:nvCxnSpPr>
          <p:cNvPr id="8" name="Straight Arrow Connector 7"/>
          <p:cNvCxnSpPr/>
          <p:nvPr/>
        </p:nvCxnSpPr>
        <p:spPr>
          <a:xfrm flipV="1">
            <a:off x="8976320" y="5964382"/>
            <a:ext cx="432048" cy="48864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9223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51472" cy="994122"/>
          </a:xfrm>
          <a:solidFill>
            <a:schemeClr val="accent1">
              <a:lumMod val="20000"/>
              <a:lumOff val="80000"/>
            </a:schemeClr>
          </a:solidFill>
        </p:spPr>
        <p:txBody>
          <a:bodyPr/>
          <a:lstStyle/>
          <a:p>
            <a:r>
              <a:rPr lang="en-GB" dirty="0" smtClean="0"/>
              <a:t>Superconductors </a:t>
            </a:r>
            <a:endParaRPr lang="en-GB" dirty="0"/>
          </a:p>
        </p:txBody>
      </p:sp>
      <p:sp>
        <p:nvSpPr>
          <p:cNvPr id="3" name="Content Placeholder 2"/>
          <p:cNvSpPr>
            <a:spLocks noGrp="1"/>
          </p:cNvSpPr>
          <p:nvPr>
            <p:ph idx="1"/>
          </p:nvPr>
        </p:nvSpPr>
        <p:spPr>
          <a:xfrm>
            <a:off x="1703512" y="1196753"/>
            <a:ext cx="4618856" cy="3773015"/>
          </a:xfrm>
        </p:spPr>
        <p:txBody>
          <a:bodyPr>
            <a:normAutofit/>
          </a:bodyPr>
          <a:lstStyle/>
          <a:p>
            <a:pPr marL="0" indent="0">
              <a:buNone/>
            </a:pPr>
            <a:r>
              <a:rPr lang="en-GB" sz="2000" b="1" i="1" u="sng" dirty="0"/>
              <a:t>Resistance: </a:t>
            </a:r>
          </a:p>
          <a:p>
            <a:r>
              <a:rPr lang="en-GB" sz="2000" dirty="0"/>
              <a:t>Metals contain </a:t>
            </a:r>
            <a:r>
              <a:rPr lang="en-GB" sz="2000" b="1" dirty="0"/>
              <a:t>delocalised (FREE) electrons</a:t>
            </a:r>
          </a:p>
          <a:p>
            <a:r>
              <a:rPr lang="en-GB" sz="2000" dirty="0"/>
              <a:t>These move throughout the structure</a:t>
            </a:r>
          </a:p>
          <a:p>
            <a:r>
              <a:rPr lang="en-GB" sz="2000" dirty="0"/>
              <a:t>Metals conduct electricity when electrons move BUT other electrons and ions get in the way</a:t>
            </a:r>
          </a:p>
          <a:p>
            <a:r>
              <a:rPr lang="en-GB" sz="2000" dirty="0"/>
              <a:t>This is </a:t>
            </a:r>
            <a:r>
              <a:rPr lang="en-GB" sz="2000" b="1" dirty="0"/>
              <a:t>resistance</a:t>
            </a:r>
            <a:r>
              <a:rPr lang="en-GB" sz="2000" dirty="0"/>
              <a:t> – it makes metals heat up when they conduct electricity, wasting energy</a:t>
            </a:r>
          </a:p>
        </p:txBody>
      </p:sp>
      <p:sp>
        <p:nvSpPr>
          <p:cNvPr id="4" name="TextBox 3"/>
          <p:cNvSpPr txBox="1"/>
          <p:nvPr/>
        </p:nvSpPr>
        <p:spPr>
          <a:xfrm>
            <a:off x="6384032" y="1268760"/>
            <a:ext cx="4070952" cy="1938992"/>
          </a:xfrm>
          <a:prstGeom prst="rect">
            <a:avLst/>
          </a:prstGeom>
          <a:noFill/>
          <a:ln>
            <a:solidFill>
              <a:schemeClr val="tx2"/>
            </a:solidFill>
          </a:ln>
        </p:spPr>
        <p:txBody>
          <a:bodyPr wrap="square" rtlCol="0">
            <a:spAutoFit/>
          </a:bodyPr>
          <a:lstStyle/>
          <a:p>
            <a:pPr marL="342900" indent="-342900">
              <a:buFont typeface="Wingdings" pitchFamily="2" charset="2"/>
              <a:buChar char="v"/>
            </a:pPr>
            <a:r>
              <a:rPr lang="en-GB" sz="2000" dirty="0">
                <a:solidFill>
                  <a:schemeClr val="tx2"/>
                </a:solidFill>
              </a:rPr>
              <a:t>Resistance decreases as temperature decreases.</a:t>
            </a:r>
            <a:endParaRPr lang="en-GB" sz="2000" dirty="0">
              <a:solidFill>
                <a:schemeClr val="tx2"/>
              </a:solidFill>
            </a:endParaRPr>
          </a:p>
          <a:p>
            <a:pPr marL="342900" indent="-342900">
              <a:buFont typeface="Wingdings" pitchFamily="2" charset="2"/>
              <a:buChar char="v"/>
            </a:pPr>
            <a:r>
              <a:rPr lang="en-GB" sz="2000" dirty="0">
                <a:solidFill>
                  <a:schemeClr val="tx2"/>
                </a:solidFill>
              </a:rPr>
              <a:t>Some metals are </a:t>
            </a:r>
            <a:r>
              <a:rPr lang="en-GB" sz="2000" b="1" dirty="0">
                <a:solidFill>
                  <a:schemeClr val="tx2"/>
                </a:solidFill>
              </a:rPr>
              <a:t>superconductors</a:t>
            </a:r>
            <a:r>
              <a:rPr lang="en-GB" sz="2000" dirty="0">
                <a:solidFill>
                  <a:schemeClr val="tx2"/>
                </a:solidFill>
              </a:rPr>
              <a:t> at very low temperatures</a:t>
            </a:r>
            <a:endParaRPr lang="en-GB" sz="2000" dirty="0">
              <a:solidFill>
                <a:schemeClr val="tx2"/>
              </a:solidFill>
            </a:endParaRPr>
          </a:p>
          <a:p>
            <a:pPr marL="342900" indent="-342900">
              <a:buFont typeface="Wingdings" pitchFamily="2" charset="2"/>
              <a:buChar char="v"/>
            </a:pPr>
            <a:r>
              <a:rPr lang="en-GB" sz="2000" dirty="0">
                <a:solidFill>
                  <a:schemeClr val="tx2"/>
                </a:solidFill>
              </a:rPr>
              <a:t>These have </a:t>
            </a:r>
            <a:r>
              <a:rPr lang="en-GB" sz="2000" b="1" dirty="0">
                <a:solidFill>
                  <a:schemeClr val="tx2"/>
                </a:solidFill>
              </a:rPr>
              <a:t>little </a:t>
            </a:r>
            <a:r>
              <a:rPr lang="en-GB" sz="2000" dirty="0">
                <a:solidFill>
                  <a:schemeClr val="tx2"/>
                </a:solidFill>
              </a:rPr>
              <a:t>or no resistance – so less energy is wasted.</a:t>
            </a:r>
          </a:p>
        </p:txBody>
      </p:sp>
      <p:sp>
        <p:nvSpPr>
          <p:cNvPr id="5" name="TextBox 4"/>
          <p:cNvSpPr txBox="1"/>
          <p:nvPr/>
        </p:nvSpPr>
        <p:spPr>
          <a:xfrm>
            <a:off x="1703512" y="5014923"/>
            <a:ext cx="3816424" cy="1754326"/>
          </a:xfrm>
          <a:prstGeom prst="rect">
            <a:avLst/>
          </a:prstGeom>
          <a:solidFill>
            <a:schemeClr val="accent4">
              <a:lumMod val="40000"/>
              <a:lumOff val="60000"/>
            </a:schemeClr>
          </a:solidFill>
        </p:spPr>
        <p:txBody>
          <a:bodyPr wrap="square" rtlCol="0">
            <a:spAutoFit/>
          </a:bodyPr>
          <a:lstStyle/>
          <a:p>
            <a:r>
              <a:rPr lang="en-GB" b="1" u="sng" dirty="0"/>
              <a:t>Uses:</a:t>
            </a:r>
          </a:p>
          <a:p>
            <a:pPr marL="285750" indent="-285750">
              <a:buFontTx/>
              <a:buChar char="-"/>
            </a:pPr>
            <a:r>
              <a:rPr lang="en-GB" dirty="0"/>
              <a:t>Powerful electromagnets</a:t>
            </a:r>
          </a:p>
          <a:p>
            <a:pPr marL="285750" indent="-285750">
              <a:buFontTx/>
              <a:buChar char="-"/>
            </a:pPr>
            <a:r>
              <a:rPr lang="en-GB" dirty="0"/>
              <a:t>Metal cables to carry electricity from power stations</a:t>
            </a:r>
          </a:p>
          <a:p>
            <a:pPr marL="285750" indent="-285750">
              <a:buFontTx/>
              <a:buChar char="-"/>
            </a:pPr>
            <a:r>
              <a:rPr lang="en-GB" dirty="0"/>
              <a:t>MRI scanners, powerful computers </a:t>
            </a:r>
          </a:p>
          <a:p>
            <a:pPr marL="285750" indent="-285750">
              <a:buFontTx/>
              <a:buChar char="-"/>
            </a:pPr>
            <a:r>
              <a:rPr lang="en-GB" dirty="0"/>
              <a:t>High speed trains </a:t>
            </a:r>
          </a:p>
        </p:txBody>
      </p:sp>
      <p:sp>
        <p:nvSpPr>
          <p:cNvPr id="6" name="TextBox 5"/>
          <p:cNvSpPr txBox="1"/>
          <p:nvPr/>
        </p:nvSpPr>
        <p:spPr>
          <a:xfrm>
            <a:off x="5735960" y="5014923"/>
            <a:ext cx="4824536" cy="1754326"/>
          </a:xfrm>
          <a:prstGeom prst="rect">
            <a:avLst/>
          </a:prstGeom>
          <a:solidFill>
            <a:schemeClr val="accent4">
              <a:lumMod val="40000"/>
              <a:lumOff val="60000"/>
            </a:schemeClr>
          </a:solidFill>
        </p:spPr>
        <p:txBody>
          <a:bodyPr wrap="square" rtlCol="0">
            <a:spAutoFit/>
          </a:bodyPr>
          <a:lstStyle/>
          <a:p>
            <a:r>
              <a:rPr lang="en-GB" b="1" u="sng" dirty="0"/>
              <a:t>Drawbacks:</a:t>
            </a:r>
          </a:p>
          <a:p>
            <a:pPr marL="285750" indent="-285750">
              <a:buFontTx/>
              <a:buChar char="-"/>
            </a:pPr>
            <a:r>
              <a:rPr lang="en-GB" dirty="0"/>
              <a:t>Work at very low temperatures</a:t>
            </a:r>
          </a:p>
          <a:p>
            <a:pPr marL="285750" indent="-285750">
              <a:buFontTx/>
              <a:buChar char="-"/>
            </a:pPr>
            <a:r>
              <a:rPr lang="en-GB" dirty="0"/>
              <a:t>E.g. aluminium -272C</a:t>
            </a:r>
          </a:p>
          <a:p>
            <a:pPr marL="285750" indent="-285750">
              <a:buFontTx/>
              <a:buChar char="-"/>
            </a:pPr>
            <a:r>
              <a:rPr lang="en-GB" dirty="0"/>
              <a:t>This means applications are limited.</a:t>
            </a:r>
          </a:p>
          <a:p>
            <a:pPr marL="285750" indent="-285750">
              <a:buFontTx/>
              <a:buChar char="-"/>
            </a:pPr>
            <a:r>
              <a:rPr lang="en-GB" dirty="0"/>
              <a:t>Scientists are developing superconductors at room temperature (20C)</a:t>
            </a:r>
          </a:p>
        </p:txBody>
      </p:sp>
      <p:pic>
        <p:nvPicPr>
          <p:cNvPr id="2050" name="Picture 2" descr="http://nvvn.org/patienteninfo/illustraties/MRI_MRIsc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3429001"/>
            <a:ext cx="1982720" cy="1362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ircuitstoday.com/wp-content/uploads/2010/12/MAGLEV.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3" t="10788" b="11626"/>
          <a:stretch/>
        </p:blipFill>
        <p:spPr bwMode="auto">
          <a:xfrm>
            <a:off x="6312024" y="3429001"/>
            <a:ext cx="1948314" cy="132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08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8640960" cy="1066130"/>
          </a:xfrm>
          <a:solidFill>
            <a:schemeClr val="accent1">
              <a:lumMod val="20000"/>
              <a:lumOff val="80000"/>
            </a:schemeClr>
          </a:solidFill>
        </p:spPr>
        <p:txBody>
          <a:bodyPr/>
          <a:lstStyle/>
          <a:p>
            <a:r>
              <a:rPr lang="en-GB" dirty="0" smtClean="0"/>
              <a:t>Precipitation reactions </a:t>
            </a:r>
            <a:endParaRPr lang="en-GB" dirty="0"/>
          </a:p>
        </p:txBody>
      </p:sp>
      <p:sp>
        <p:nvSpPr>
          <p:cNvPr id="3" name="Content Placeholder 2"/>
          <p:cNvSpPr>
            <a:spLocks noGrp="1"/>
          </p:cNvSpPr>
          <p:nvPr>
            <p:ph idx="1"/>
          </p:nvPr>
        </p:nvSpPr>
        <p:spPr>
          <a:xfrm>
            <a:off x="1703512" y="1412777"/>
            <a:ext cx="8856984" cy="504056"/>
          </a:xfrm>
        </p:spPr>
        <p:txBody>
          <a:bodyPr>
            <a:normAutofit/>
          </a:bodyPr>
          <a:lstStyle/>
          <a:p>
            <a:pPr marL="0" indent="0">
              <a:buNone/>
            </a:pPr>
            <a:r>
              <a:rPr lang="en-GB" sz="2400" dirty="0"/>
              <a:t>Precipitation reactions are one way to identify </a:t>
            </a:r>
            <a:r>
              <a:rPr lang="en-GB" sz="2400" b="1" dirty="0"/>
              <a:t>metal ions </a:t>
            </a:r>
            <a:r>
              <a:rPr lang="en-GB" sz="2400" dirty="0"/>
              <a:t>in solution </a:t>
            </a:r>
          </a:p>
        </p:txBody>
      </p:sp>
      <p:pic>
        <p:nvPicPr>
          <p:cNvPr id="1026" name="Picture 2" descr="http://static.guim.co.uk/sys-images/Guardian/Pix/pictures/2011/3/29/1301434439900/forensic-scientist-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2049017"/>
            <a:ext cx="2701313" cy="1620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9537" y="3681411"/>
            <a:ext cx="2701313" cy="830997"/>
          </a:xfrm>
          <a:prstGeom prst="rect">
            <a:avLst/>
          </a:prstGeom>
          <a:noFill/>
        </p:spPr>
        <p:txBody>
          <a:bodyPr wrap="square" rtlCol="0">
            <a:spAutoFit/>
          </a:bodyPr>
          <a:lstStyle/>
          <a:p>
            <a:r>
              <a:rPr lang="en-GB" sz="1600" i="1" dirty="0">
                <a:solidFill>
                  <a:srgbClr val="7030A0"/>
                </a:solidFill>
              </a:rPr>
              <a:t>Forensic scientists wear masks, gloves and protective clothing </a:t>
            </a:r>
            <a:endParaRPr lang="en-GB" sz="1600" i="1" dirty="0">
              <a:solidFill>
                <a:srgbClr val="7030A0"/>
              </a:solidFill>
            </a:endParaRPr>
          </a:p>
        </p:txBody>
      </p:sp>
      <p:sp>
        <p:nvSpPr>
          <p:cNvPr id="5" name="TextBox 4"/>
          <p:cNvSpPr txBox="1"/>
          <p:nvPr/>
        </p:nvSpPr>
        <p:spPr>
          <a:xfrm>
            <a:off x="5015880" y="1873804"/>
            <a:ext cx="5328592" cy="2246769"/>
          </a:xfrm>
          <a:prstGeom prst="rect">
            <a:avLst/>
          </a:prstGeom>
          <a:noFill/>
        </p:spPr>
        <p:txBody>
          <a:bodyPr wrap="square" rtlCol="0">
            <a:spAutoFit/>
          </a:bodyPr>
          <a:lstStyle/>
          <a:p>
            <a:pPr marL="285750" indent="-285750">
              <a:buFont typeface="Arial" pitchFamily="34" charset="0"/>
              <a:buChar char="•"/>
            </a:pPr>
            <a:r>
              <a:rPr lang="en-GB" sz="2000" dirty="0"/>
              <a:t>They happen when a mixture of solutions react to make an </a:t>
            </a:r>
            <a:r>
              <a:rPr lang="en-GB" sz="2000" b="1" dirty="0"/>
              <a:t>insoluble solid</a:t>
            </a:r>
            <a:r>
              <a:rPr lang="en-GB" sz="2000" dirty="0"/>
              <a:t>. </a:t>
            </a:r>
          </a:p>
          <a:p>
            <a:pPr marL="285750" indent="-285750">
              <a:buFont typeface="Arial" pitchFamily="34" charset="0"/>
              <a:buChar char="•"/>
            </a:pPr>
            <a:r>
              <a:rPr lang="en-GB" sz="2000" dirty="0"/>
              <a:t>The solid is the precipitate.  </a:t>
            </a:r>
          </a:p>
          <a:p>
            <a:pPr marL="285750" indent="-285750">
              <a:buFont typeface="Arial" pitchFamily="34" charset="0"/>
              <a:buChar char="•"/>
            </a:pPr>
            <a:r>
              <a:rPr lang="en-GB" sz="2000" dirty="0"/>
              <a:t>It makes the mixture </a:t>
            </a:r>
            <a:r>
              <a:rPr lang="en-GB" sz="2000" b="1" dirty="0"/>
              <a:t>cloudy</a:t>
            </a:r>
            <a:r>
              <a:rPr lang="en-GB" sz="2000" dirty="0"/>
              <a:t>. </a:t>
            </a:r>
          </a:p>
          <a:p>
            <a:pPr marL="285750" indent="-285750">
              <a:buFont typeface="Arial" pitchFamily="34" charset="0"/>
              <a:buChar char="•"/>
            </a:pPr>
            <a:r>
              <a:rPr lang="en-GB" sz="2000" dirty="0"/>
              <a:t>Different metal ions give different colour precipitates </a:t>
            </a:r>
          </a:p>
          <a:p>
            <a:pPr marL="285750" indent="-285750">
              <a:buFont typeface="Arial" pitchFamily="34" charset="0"/>
              <a:buChar char="•"/>
            </a:pPr>
            <a:endParaRPr lang="en-GB" sz="2000" dirty="0"/>
          </a:p>
        </p:txBody>
      </p:sp>
      <p:pic>
        <p:nvPicPr>
          <p:cNvPr id="7" name="Picture 2" descr="http://s3.amazonaws.com/engrade-myfiles/4040739117292946/Types_of_precipit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1" y="3789041"/>
            <a:ext cx="2893585" cy="21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75520" y="4653136"/>
            <a:ext cx="4176464" cy="2123658"/>
          </a:xfrm>
          <a:prstGeom prst="rect">
            <a:avLst/>
          </a:prstGeom>
          <a:noFill/>
        </p:spPr>
        <p:txBody>
          <a:bodyPr wrap="square" rtlCol="0">
            <a:spAutoFit/>
          </a:bodyPr>
          <a:lstStyle/>
          <a:p>
            <a:r>
              <a:rPr lang="en-GB" b="1" u="sng" dirty="0"/>
              <a:t>Hydroxide precipitates:</a:t>
            </a:r>
          </a:p>
          <a:p>
            <a:r>
              <a:rPr lang="en-GB" dirty="0"/>
              <a:t>When a metal compound dissolves in water the ions separate out</a:t>
            </a:r>
          </a:p>
          <a:p>
            <a:r>
              <a:rPr lang="en-GB" dirty="0"/>
              <a:t>Metal ions react with hydroxide ions (OH-) to form metal hydroxide precipitates </a:t>
            </a:r>
          </a:p>
          <a:p>
            <a:endParaRPr lang="en-GB" dirty="0"/>
          </a:p>
          <a:p>
            <a:r>
              <a:rPr lang="en-GB" sz="2400" dirty="0"/>
              <a:t>Cu</a:t>
            </a:r>
            <a:r>
              <a:rPr lang="en-GB" sz="2400" baseline="30000" dirty="0"/>
              <a:t>2+   </a:t>
            </a:r>
            <a:r>
              <a:rPr lang="en-GB" sz="2400" dirty="0"/>
              <a:t>+   2OH</a:t>
            </a:r>
            <a:r>
              <a:rPr lang="en-GB" sz="2400" baseline="30000" dirty="0"/>
              <a:t>-</a:t>
            </a:r>
            <a:r>
              <a:rPr lang="en-GB" sz="2400" dirty="0"/>
              <a:t>   </a:t>
            </a:r>
            <a:r>
              <a:rPr lang="en-GB" sz="2400" dirty="0">
                <a:sym typeface="Wingdings" pitchFamily="2" charset="2"/>
              </a:rPr>
              <a:t>   Cu(OH)</a:t>
            </a:r>
            <a:r>
              <a:rPr lang="en-GB" sz="2400" baseline="-25000" dirty="0">
                <a:sym typeface="Wingdings" pitchFamily="2" charset="2"/>
              </a:rPr>
              <a:t>2</a:t>
            </a:r>
            <a:endParaRPr lang="en-GB" sz="2400" baseline="-25000" dirty="0"/>
          </a:p>
        </p:txBody>
      </p:sp>
      <p:sp>
        <p:nvSpPr>
          <p:cNvPr id="8" name="TextBox 7"/>
          <p:cNvSpPr txBox="1"/>
          <p:nvPr/>
        </p:nvSpPr>
        <p:spPr>
          <a:xfrm>
            <a:off x="7104112" y="5949281"/>
            <a:ext cx="3168352" cy="923330"/>
          </a:xfrm>
          <a:prstGeom prst="rect">
            <a:avLst/>
          </a:prstGeom>
          <a:noFill/>
        </p:spPr>
        <p:txBody>
          <a:bodyPr wrap="square" rtlCol="0">
            <a:spAutoFit/>
          </a:bodyPr>
          <a:lstStyle/>
          <a:p>
            <a:r>
              <a:rPr lang="en-GB" dirty="0"/>
              <a:t>Copper </a:t>
            </a:r>
            <a:r>
              <a:rPr lang="en-GB" b="1" dirty="0">
                <a:solidFill>
                  <a:schemeClr val="accent1"/>
                </a:solidFill>
              </a:rPr>
              <a:t>blue </a:t>
            </a:r>
          </a:p>
          <a:p>
            <a:r>
              <a:rPr lang="en-GB" dirty="0"/>
              <a:t>Iron (II) </a:t>
            </a:r>
            <a:r>
              <a:rPr lang="en-GB" b="1" dirty="0">
                <a:solidFill>
                  <a:schemeClr val="accent3">
                    <a:lumMod val="75000"/>
                  </a:schemeClr>
                </a:solidFill>
              </a:rPr>
              <a:t>grey-green </a:t>
            </a:r>
          </a:p>
          <a:p>
            <a:r>
              <a:rPr lang="en-GB" dirty="0"/>
              <a:t>Iron (III) </a:t>
            </a:r>
            <a:r>
              <a:rPr lang="en-GB" b="1" dirty="0">
                <a:solidFill>
                  <a:schemeClr val="accent6">
                    <a:lumMod val="50000"/>
                  </a:schemeClr>
                </a:solidFill>
              </a:rPr>
              <a:t>orange-brown</a:t>
            </a:r>
            <a:r>
              <a:rPr lang="en-GB" dirty="0"/>
              <a:t> </a:t>
            </a:r>
            <a:endParaRPr lang="en-GB" dirty="0"/>
          </a:p>
        </p:txBody>
      </p:sp>
    </p:spTree>
    <p:extLst>
      <p:ext uri="{BB962C8B-B14F-4D97-AF65-F5344CB8AC3E}">
        <p14:creationId xmlns:p14="http://schemas.microsoft.com/office/powerpoint/2010/main" val="2077333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t>Purifying water </a:t>
            </a:r>
            <a:endParaRPr lang="en-GB" dirty="0"/>
          </a:p>
        </p:txBody>
      </p:sp>
      <p:sp>
        <p:nvSpPr>
          <p:cNvPr id="3" name="Content Placeholder 2"/>
          <p:cNvSpPr>
            <a:spLocks noGrp="1"/>
          </p:cNvSpPr>
          <p:nvPr>
            <p:ph idx="1"/>
          </p:nvPr>
        </p:nvSpPr>
        <p:spPr>
          <a:xfrm>
            <a:off x="1991544" y="1556793"/>
            <a:ext cx="8229600" cy="460647"/>
          </a:xfrm>
        </p:spPr>
        <p:txBody>
          <a:bodyPr>
            <a:normAutofit lnSpcReduction="10000"/>
          </a:bodyPr>
          <a:lstStyle/>
          <a:p>
            <a:pPr marL="0" indent="0">
              <a:buNone/>
            </a:pPr>
            <a:r>
              <a:rPr lang="en-GB" dirty="0" smtClean="0"/>
              <a:t>Water comes from lakes, rivers, reservoirs and aquifers.</a:t>
            </a:r>
          </a:p>
          <a:p>
            <a:endParaRPr lang="en-GB" dirty="0"/>
          </a:p>
        </p:txBody>
      </p:sp>
      <p:sp>
        <p:nvSpPr>
          <p:cNvPr id="4" name="TextBox 3"/>
          <p:cNvSpPr txBox="1"/>
          <p:nvPr/>
        </p:nvSpPr>
        <p:spPr>
          <a:xfrm>
            <a:off x="1703512" y="5445225"/>
            <a:ext cx="3888432" cy="1200329"/>
          </a:xfrm>
          <a:prstGeom prst="rect">
            <a:avLst/>
          </a:prstGeom>
          <a:solidFill>
            <a:schemeClr val="accent6">
              <a:lumMod val="40000"/>
              <a:lumOff val="60000"/>
            </a:schemeClr>
          </a:solidFill>
        </p:spPr>
        <p:txBody>
          <a:bodyPr wrap="square" rtlCol="0">
            <a:spAutoFit/>
          </a:bodyPr>
          <a:lstStyle/>
          <a:p>
            <a:r>
              <a:rPr lang="en-GB" b="1" i="1" dirty="0"/>
              <a:t>Water is used in industry as:</a:t>
            </a:r>
          </a:p>
          <a:p>
            <a:pPr marL="285750" indent="-285750">
              <a:buFontTx/>
              <a:buChar char="-"/>
            </a:pPr>
            <a:r>
              <a:rPr lang="en-GB" dirty="0"/>
              <a:t>Solvent to dissolve other substances</a:t>
            </a:r>
          </a:p>
          <a:p>
            <a:pPr marL="285750" indent="-285750">
              <a:buFontTx/>
              <a:buChar char="-"/>
            </a:pPr>
            <a:r>
              <a:rPr lang="en-GB" dirty="0"/>
              <a:t>Coolant to stop overheating</a:t>
            </a:r>
          </a:p>
          <a:p>
            <a:pPr marL="285750" indent="-285750">
              <a:buFontTx/>
              <a:buChar char="-"/>
            </a:pPr>
            <a:r>
              <a:rPr lang="en-GB" dirty="0"/>
              <a:t>Cheap raw material</a:t>
            </a:r>
            <a:endParaRPr lang="en-GB" dirty="0"/>
          </a:p>
        </p:txBody>
      </p:sp>
      <p:pic>
        <p:nvPicPr>
          <p:cNvPr id="1026" name="Picture 2" descr="http://upload.wikimedia.org/wikipedia/commons/a/aa/Ruedi_Reservo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2134" y="2060848"/>
            <a:ext cx="2265675" cy="1699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27848" y="2060848"/>
            <a:ext cx="5544616" cy="1754326"/>
          </a:xfrm>
          <a:prstGeom prst="rect">
            <a:avLst/>
          </a:prstGeom>
          <a:solidFill>
            <a:schemeClr val="accent4">
              <a:lumMod val="20000"/>
              <a:lumOff val="80000"/>
            </a:schemeClr>
          </a:solidFill>
        </p:spPr>
        <p:txBody>
          <a:bodyPr wrap="square" rtlCol="0">
            <a:spAutoFit/>
          </a:bodyPr>
          <a:lstStyle/>
          <a:p>
            <a:r>
              <a:rPr lang="en-GB" u="sng" dirty="0"/>
              <a:t>Water contains:</a:t>
            </a:r>
          </a:p>
          <a:p>
            <a:pPr marL="285750" indent="-285750">
              <a:buFontTx/>
              <a:buChar char="-"/>
            </a:pPr>
            <a:r>
              <a:rPr lang="en-GB" dirty="0"/>
              <a:t>Leaves</a:t>
            </a:r>
          </a:p>
          <a:p>
            <a:pPr marL="285750" indent="-285750">
              <a:buFontTx/>
              <a:buChar char="-"/>
            </a:pPr>
            <a:r>
              <a:rPr lang="en-GB" dirty="0"/>
              <a:t>Salts and minerals</a:t>
            </a:r>
          </a:p>
          <a:p>
            <a:pPr marL="285750" indent="-285750">
              <a:buFontTx/>
              <a:buChar char="-"/>
            </a:pPr>
            <a:r>
              <a:rPr lang="en-GB" dirty="0"/>
              <a:t>Microbes</a:t>
            </a:r>
          </a:p>
          <a:p>
            <a:pPr marL="285750" indent="-285750">
              <a:buFontTx/>
              <a:buChar char="-"/>
            </a:pPr>
            <a:r>
              <a:rPr lang="en-GB" dirty="0"/>
              <a:t>Pollutants (nitrates from fertilisers, lead from pipes, pesticides from crops)</a:t>
            </a:r>
            <a:endParaRPr lang="en-GB"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144" y="2170390"/>
            <a:ext cx="1296144" cy="86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900" t="19308" r="21091" b="13402"/>
          <a:stretch/>
        </p:blipFill>
        <p:spPr bwMode="auto">
          <a:xfrm>
            <a:off x="8976320" y="2179033"/>
            <a:ext cx="1159566" cy="8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59280" y="4077072"/>
            <a:ext cx="216024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u="sng" dirty="0"/>
              <a:t>Sedimentation</a:t>
            </a:r>
            <a:r>
              <a:rPr lang="en-GB" dirty="0"/>
              <a:t> </a:t>
            </a:r>
          </a:p>
          <a:p>
            <a:pPr algn="ctr"/>
            <a:r>
              <a:rPr lang="en-GB" dirty="0"/>
              <a:t>Removes large particles e.g. sand and soil </a:t>
            </a:r>
            <a:endParaRPr lang="en-GB" dirty="0"/>
          </a:p>
        </p:txBody>
      </p:sp>
      <p:sp>
        <p:nvSpPr>
          <p:cNvPr id="13" name="Rectangle 12"/>
          <p:cNvSpPr/>
          <p:nvPr/>
        </p:nvSpPr>
        <p:spPr>
          <a:xfrm>
            <a:off x="5447928" y="4070225"/>
            <a:ext cx="1872208"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u="sng" dirty="0"/>
              <a:t>Filtration</a:t>
            </a:r>
            <a:endParaRPr lang="en-GB" dirty="0"/>
          </a:p>
          <a:p>
            <a:pPr algn="ctr"/>
            <a:r>
              <a:rPr lang="en-GB" dirty="0"/>
              <a:t>Removes small particles e.g. clay </a:t>
            </a:r>
            <a:endParaRPr lang="en-GB" dirty="0"/>
          </a:p>
        </p:txBody>
      </p:sp>
      <p:sp>
        <p:nvSpPr>
          <p:cNvPr id="14" name="Rectangle 13"/>
          <p:cNvSpPr/>
          <p:nvPr/>
        </p:nvSpPr>
        <p:spPr>
          <a:xfrm>
            <a:off x="8298499" y="4070225"/>
            <a:ext cx="1872208"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u="sng" dirty="0"/>
              <a:t>Chlorination </a:t>
            </a:r>
            <a:r>
              <a:rPr lang="en-GB" dirty="0"/>
              <a:t> </a:t>
            </a:r>
          </a:p>
          <a:p>
            <a:pPr algn="ctr"/>
            <a:r>
              <a:rPr lang="en-GB" dirty="0"/>
              <a:t>Kills microbes </a:t>
            </a:r>
            <a:endParaRPr lang="en-GB" dirty="0"/>
          </a:p>
        </p:txBody>
      </p:sp>
      <p:sp>
        <p:nvSpPr>
          <p:cNvPr id="8" name="Right Arrow 7"/>
          <p:cNvSpPr/>
          <p:nvPr/>
        </p:nvSpPr>
        <p:spPr>
          <a:xfrm>
            <a:off x="4511824" y="4509120"/>
            <a:ext cx="864096"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Right Arrow 15"/>
          <p:cNvSpPr/>
          <p:nvPr/>
        </p:nvSpPr>
        <p:spPr>
          <a:xfrm>
            <a:off x="7392144" y="4520627"/>
            <a:ext cx="812384"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TextBox 8"/>
          <p:cNvSpPr txBox="1"/>
          <p:nvPr/>
        </p:nvSpPr>
        <p:spPr>
          <a:xfrm>
            <a:off x="6023992" y="5722223"/>
            <a:ext cx="4392488" cy="923330"/>
          </a:xfrm>
          <a:prstGeom prst="rect">
            <a:avLst/>
          </a:prstGeom>
          <a:noFill/>
        </p:spPr>
        <p:txBody>
          <a:bodyPr wrap="square" rtlCol="0">
            <a:spAutoFit/>
          </a:bodyPr>
          <a:lstStyle/>
          <a:p>
            <a:r>
              <a:rPr lang="en-GB" dirty="0">
                <a:solidFill>
                  <a:schemeClr val="tx2"/>
                </a:solidFill>
              </a:rPr>
              <a:t>Very pure water can be made by </a:t>
            </a:r>
            <a:r>
              <a:rPr lang="en-GB" b="1" dirty="0">
                <a:solidFill>
                  <a:schemeClr val="tx2"/>
                </a:solidFill>
              </a:rPr>
              <a:t>distillation</a:t>
            </a:r>
            <a:r>
              <a:rPr lang="en-GB" dirty="0">
                <a:solidFill>
                  <a:schemeClr val="tx2"/>
                </a:solidFill>
              </a:rPr>
              <a:t> of sea water – BUT – Lots of energy is needed and it is too expensive</a:t>
            </a:r>
            <a:endParaRPr lang="en-GB" dirty="0">
              <a:solidFill>
                <a:schemeClr val="tx2"/>
              </a:solidFill>
            </a:endParaRPr>
          </a:p>
        </p:txBody>
      </p:sp>
      <p:sp>
        <p:nvSpPr>
          <p:cNvPr id="6" name="TextBox 5"/>
          <p:cNvSpPr txBox="1"/>
          <p:nvPr/>
        </p:nvSpPr>
        <p:spPr>
          <a:xfrm>
            <a:off x="3702961" y="4197858"/>
            <a:ext cx="2211952" cy="923330"/>
          </a:xfrm>
          <a:prstGeom prst="rect">
            <a:avLst/>
          </a:prstGeom>
          <a:solidFill>
            <a:schemeClr val="tx1"/>
          </a:solidFill>
        </p:spPr>
        <p:txBody>
          <a:bodyPr wrap="square" rtlCol="0">
            <a:spAutoFit/>
          </a:bodyPr>
          <a:lstStyle/>
          <a:p>
            <a:r>
              <a:rPr lang="en-GB" dirty="0">
                <a:solidFill>
                  <a:srgbClr val="FF0000"/>
                </a:solidFill>
              </a:rPr>
              <a:t>DOES NOT REMOVE FERTILISERS AS THEY ARE SOLUTBLE</a:t>
            </a:r>
          </a:p>
        </p:txBody>
      </p:sp>
      <p:sp>
        <p:nvSpPr>
          <p:cNvPr id="17" name="TextBox 16"/>
          <p:cNvSpPr txBox="1"/>
          <p:nvPr/>
        </p:nvSpPr>
        <p:spPr>
          <a:xfrm>
            <a:off x="6692360" y="4184624"/>
            <a:ext cx="2211952" cy="923330"/>
          </a:xfrm>
          <a:prstGeom prst="rect">
            <a:avLst/>
          </a:prstGeom>
          <a:solidFill>
            <a:schemeClr val="tx1"/>
          </a:solidFill>
        </p:spPr>
        <p:txBody>
          <a:bodyPr wrap="square" rtlCol="0">
            <a:spAutoFit/>
          </a:bodyPr>
          <a:lstStyle/>
          <a:p>
            <a:r>
              <a:rPr lang="en-GB" dirty="0">
                <a:solidFill>
                  <a:srgbClr val="FF0000"/>
                </a:solidFill>
              </a:rPr>
              <a:t>DOES NOT REMOVE LEAD (LEAD PIPES) AS THEY ARE SOLUTBLE</a:t>
            </a:r>
          </a:p>
        </p:txBody>
      </p:sp>
    </p:spTree>
    <p:extLst>
      <p:ext uri="{BB962C8B-B14F-4D97-AF65-F5344CB8AC3E}">
        <p14:creationId xmlns:p14="http://schemas.microsoft.com/office/powerpoint/2010/main" val="28885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8651304" cy="1143000"/>
          </a:xfrm>
          <a:solidFill>
            <a:schemeClr val="accent1">
              <a:lumMod val="20000"/>
              <a:lumOff val="80000"/>
            </a:schemeClr>
          </a:solidFill>
        </p:spPr>
        <p:txBody>
          <a:bodyPr/>
          <a:lstStyle/>
          <a:p>
            <a:r>
              <a:rPr lang="en-GB" dirty="0" smtClean="0"/>
              <a:t>Testing water </a:t>
            </a:r>
            <a:endParaRPr lang="en-GB" dirty="0"/>
          </a:p>
        </p:txBody>
      </p:sp>
      <p:sp>
        <p:nvSpPr>
          <p:cNvPr id="3" name="Content Placeholder 2"/>
          <p:cNvSpPr>
            <a:spLocks noGrp="1"/>
          </p:cNvSpPr>
          <p:nvPr>
            <p:ph idx="1"/>
          </p:nvPr>
        </p:nvSpPr>
        <p:spPr>
          <a:xfrm>
            <a:off x="1703512" y="1556793"/>
            <a:ext cx="8784976" cy="432048"/>
          </a:xfrm>
        </p:spPr>
        <p:txBody>
          <a:bodyPr>
            <a:normAutofit/>
          </a:bodyPr>
          <a:lstStyle/>
          <a:p>
            <a:pPr marL="0" indent="0">
              <a:buNone/>
            </a:pPr>
            <a:r>
              <a:rPr lang="en-GB" sz="2200" dirty="0"/>
              <a:t>The presence of dissolved ions in water can be detected using simple tests:</a:t>
            </a:r>
            <a:endParaRPr lang="en-GB" sz="2200" dirty="0"/>
          </a:p>
        </p:txBody>
      </p:sp>
      <p:sp>
        <p:nvSpPr>
          <p:cNvPr id="5" name="Rectangle 4"/>
          <p:cNvSpPr/>
          <p:nvPr/>
        </p:nvSpPr>
        <p:spPr>
          <a:xfrm>
            <a:off x="1808732" y="2132856"/>
            <a:ext cx="4143252" cy="44644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p>
        </p:txBody>
      </p:sp>
      <p:sp>
        <p:nvSpPr>
          <p:cNvPr id="6" name="Rectangle 5"/>
          <p:cNvSpPr/>
          <p:nvPr/>
        </p:nvSpPr>
        <p:spPr>
          <a:xfrm>
            <a:off x="6240016" y="2132856"/>
            <a:ext cx="4176464" cy="44644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 name="TextBox 6"/>
          <p:cNvSpPr txBox="1"/>
          <p:nvPr/>
        </p:nvSpPr>
        <p:spPr>
          <a:xfrm>
            <a:off x="1808732" y="2132856"/>
            <a:ext cx="4143252" cy="1477328"/>
          </a:xfrm>
          <a:prstGeom prst="rect">
            <a:avLst/>
          </a:prstGeom>
          <a:noFill/>
        </p:spPr>
        <p:txBody>
          <a:bodyPr wrap="square" rtlCol="0">
            <a:spAutoFit/>
          </a:bodyPr>
          <a:lstStyle/>
          <a:p>
            <a:r>
              <a:rPr lang="en-GB" b="1" u="sng" dirty="0"/>
              <a:t>Testing for sulphate ions</a:t>
            </a:r>
          </a:p>
          <a:p>
            <a:pPr marL="285750" indent="-285750">
              <a:buFontTx/>
              <a:buChar char="-"/>
            </a:pPr>
            <a:r>
              <a:rPr lang="en-GB" dirty="0"/>
              <a:t>Sample of water put into test tube, then add </a:t>
            </a:r>
            <a:r>
              <a:rPr lang="en-GB" b="1" i="1" dirty="0"/>
              <a:t>barium chloride</a:t>
            </a:r>
          </a:p>
          <a:p>
            <a:pPr marL="285750" indent="-285750">
              <a:buFontTx/>
              <a:buChar char="-"/>
            </a:pPr>
            <a:r>
              <a:rPr lang="en-GB" dirty="0"/>
              <a:t>If sulphate ions are present there will be a </a:t>
            </a:r>
            <a:r>
              <a:rPr lang="en-GB" u="sng" dirty="0"/>
              <a:t>white precipitate </a:t>
            </a:r>
          </a:p>
        </p:txBody>
      </p:sp>
      <p:sp>
        <p:nvSpPr>
          <p:cNvPr id="9" name="Rectangle 8"/>
          <p:cNvSpPr/>
          <p:nvPr/>
        </p:nvSpPr>
        <p:spPr>
          <a:xfrm>
            <a:off x="8040216" y="3010020"/>
            <a:ext cx="1656184" cy="274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040216" y="3284985"/>
            <a:ext cx="1656184" cy="27496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040216" y="3559949"/>
            <a:ext cx="1681238" cy="27496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40016" y="2132856"/>
            <a:ext cx="4143252" cy="1754326"/>
          </a:xfrm>
          <a:prstGeom prst="rect">
            <a:avLst/>
          </a:prstGeom>
          <a:noFill/>
        </p:spPr>
        <p:txBody>
          <a:bodyPr wrap="square" rtlCol="0">
            <a:spAutoFit/>
          </a:bodyPr>
          <a:lstStyle/>
          <a:p>
            <a:r>
              <a:rPr lang="en-GB" b="1" u="sng" dirty="0"/>
              <a:t>Testing for halide ions</a:t>
            </a:r>
          </a:p>
          <a:p>
            <a:pPr marL="285750" indent="-285750">
              <a:buFontTx/>
              <a:buChar char="-"/>
            </a:pPr>
            <a:r>
              <a:rPr lang="en-GB" dirty="0"/>
              <a:t>Sample of water put into test tube, then add </a:t>
            </a:r>
            <a:r>
              <a:rPr lang="en-GB" b="1" i="1" dirty="0"/>
              <a:t>silver nitrate</a:t>
            </a:r>
          </a:p>
          <a:p>
            <a:pPr marL="285750" indent="-285750">
              <a:buFontTx/>
              <a:buChar char="-"/>
            </a:pPr>
            <a:r>
              <a:rPr lang="en-GB" dirty="0"/>
              <a:t>Chloride ions = white precipitate </a:t>
            </a:r>
          </a:p>
          <a:p>
            <a:pPr marL="285750" indent="-285750">
              <a:buFontTx/>
              <a:buChar char="-"/>
            </a:pPr>
            <a:r>
              <a:rPr lang="en-GB" dirty="0"/>
              <a:t>Bromide ions = cream precipitate</a:t>
            </a:r>
          </a:p>
          <a:p>
            <a:pPr marL="285750" indent="-285750">
              <a:buFontTx/>
              <a:buChar char="-"/>
            </a:pPr>
            <a:r>
              <a:rPr lang="en-GB" dirty="0"/>
              <a:t>Iodide ions     = yellow precipitate </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5" t="11254" r="31192" b="7796"/>
          <a:stretch/>
        </p:blipFill>
        <p:spPr bwMode="auto">
          <a:xfrm flipH="1">
            <a:off x="7449903" y="4734240"/>
            <a:ext cx="1886457" cy="17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89"/>
          <a:stretch/>
        </p:blipFill>
        <p:spPr bwMode="auto">
          <a:xfrm>
            <a:off x="3016262" y="4427632"/>
            <a:ext cx="1728192" cy="20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75520" y="3697430"/>
            <a:ext cx="4248472" cy="261610"/>
          </a:xfrm>
          <a:prstGeom prst="rect">
            <a:avLst/>
          </a:prstGeom>
          <a:noFill/>
        </p:spPr>
        <p:txBody>
          <a:bodyPr wrap="square" rtlCol="0">
            <a:spAutoFit/>
          </a:bodyPr>
          <a:lstStyle/>
          <a:p>
            <a:r>
              <a:rPr lang="en-GB" sz="1100" b="1" dirty="0"/>
              <a:t>Sodium sulphate + barium chloride </a:t>
            </a:r>
            <a:r>
              <a:rPr lang="en-GB" sz="1100" b="1" dirty="0">
                <a:sym typeface="Wingdings" pitchFamily="2" charset="2"/>
              </a:rPr>
              <a:t> sodium nitrate + silver chloride </a:t>
            </a:r>
            <a:endParaRPr lang="en-GB" sz="1100" b="1" dirty="0"/>
          </a:p>
        </p:txBody>
      </p:sp>
      <p:sp>
        <p:nvSpPr>
          <p:cNvPr id="15" name="TextBox 14"/>
          <p:cNvSpPr txBox="1"/>
          <p:nvPr/>
        </p:nvSpPr>
        <p:spPr>
          <a:xfrm>
            <a:off x="6204012" y="3980635"/>
            <a:ext cx="4248472" cy="269304"/>
          </a:xfrm>
          <a:prstGeom prst="rect">
            <a:avLst/>
          </a:prstGeom>
          <a:noFill/>
        </p:spPr>
        <p:txBody>
          <a:bodyPr wrap="square" rtlCol="0">
            <a:spAutoFit/>
          </a:bodyPr>
          <a:lstStyle/>
          <a:p>
            <a:pPr algn="ctr"/>
            <a:r>
              <a:rPr lang="en-GB" sz="1150" b="1" dirty="0"/>
              <a:t>Sodium chloride + silver nitrate </a:t>
            </a:r>
            <a:r>
              <a:rPr lang="en-GB" sz="1150" b="1" dirty="0">
                <a:sym typeface="Wingdings" pitchFamily="2" charset="2"/>
              </a:rPr>
              <a:t> sodium nitrate + silver chloride </a:t>
            </a:r>
            <a:endParaRPr lang="en-GB" sz="1150" b="1" dirty="0"/>
          </a:p>
        </p:txBody>
      </p:sp>
      <p:sp>
        <p:nvSpPr>
          <p:cNvPr id="16" name="TextBox 15"/>
          <p:cNvSpPr txBox="1"/>
          <p:nvPr/>
        </p:nvSpPr>
        <p:spPr>
          <a:xfrm>
            <a:off x="1808732" y="3980635"/>
            <a:ext cx="4143252" cy="369332"/>
          </a:xfrm>
          <a:prstGeom prst="rect">
            <a:avLst/>
          </a:prstGeom>
          <a:noFill/>
        </p:spPr>
        <p:txBody>
          <a:bodyPr wrap="square" rtlCol="0">
            <a:spAutoFit/>
          </a:bodyPr>
          <a:lstStyle/>
          <a:p>
            <a:r>
              <a:rPr lang="en-GB" dirty="0"/>
              <a:t>Na</a:t>
            </a:r>
            <a:r>
              <a:rPr lang="en-GB" baseline="-25000" dirty="0"/>
              <a:t>2</a:t>
            </a:r>
            <a:r>
              <a:rPr lang="en-GB" dirty="0"/>
              <a:t>SO</a:t>
            </a:r>
            <a:r>
              <a:rPr lang="en-GB" baseline="-25000" dirty="0"/>
              <a:t>4</a:t>
            </a:r>
            <a:r>
              <a:rPr lang="en-GB" dirty="0"/>
              <a:t>      +   BaCl</a:t>
            </a:r>
            <a:r>
              <a:rPr lang="en-GB" baseline="-25000" dirty="0"/>
              <a:t>2</a:t>
            </a:r>
            <a:r>
              <a:rPr lang="en-GB" dirty="0"/>
              <a:t>     </a:t>
            </a:r>
            <a:r>
              <a:rPr lang="en-GB" dirty="0">
                <a:sym typeface="Wingdings" pitchFamily="2" charset="2"/>
              </a:rPr>
              <a:t> 2NaCl     +  BaSO</a:t>
            </a:r>
            <a:r>
              <a:rPr lang="en-GB" baseline="-25000" dirty="0">
                <a:sym typeface="Wingdings" pitchFamily="2" charset="2"/>
              </a:rPr>
              <a:t>4</a:t>
            </a:r>
            <a:r>
              <a:rPr lang="en-GB" dirty="0">
                <a:sym typeface="Wingdings" pitchFamily="2" charset="2"/>
              </a:rPr>
              <a:t> </a:t>
            </a:r>
            <a:endParaRPr lang="en-GB" dirty="0"/>
          </a:p>
        </p:txBody>
      </p:sp>
      <p:sp>
        <p:nvSpPr>
          <p:cNvPr id="17" name="TextBox 16"/>
          <p:cNvSpPr txBox="1"/>
          <p:nvPr/>
        </p:nvSpPr>
        <p:spPr>
          <a:xfrm>
            <a:off x="6240016" y="4249939"/>
            <a:ext cx="4143252" cy="369332"/>
          </a:xfrm>
          <a:prstGeom prst="rect">
            <a:avLst/>
          </a:prstGeom>
          <a:noFill/>
        </p:spPr>
        <p:txBody>
          <a:bodyPr wrap="square" rtlCol="0">
            <a:spAutoFit/>
          </a:bodyPr>
          <a:lstStyle/>
          <a:p>
            <a:r>
              <a:rPr lang="en-GB" dirty="0" err="1"/>
              <a:t>NaCl</a:t>
            </a:r>
            <a:r>
              <a:rPr lang="en-GB" dirty="0"/>
              <a:t>           +  AgNO</a:t>
            </a:r>
            <a:r>
              <a:rPr lang="en-GB" baseline="-25000" dirty="0"/>
              <a:t>3</a:t>
            </a:r>
            <a:r>
              <a:rPr lang="en-GB" dirty="0"/>
              <a:t>  </a:t>
            </a:r>
            <a:r>
              <a:rPr lang="en-GB" dirty="0">
                <a:sym typeface="Wingdings" pitchFamily="2" charset="2"/>
              </a:rPr>
              <a:t> NaNO</a:t>
            </a:r>
            <a:r>
              <a:rPr lang="en-GB" baseline="-25000" dirty="0">
                <a:sym typeface="Wingdings" pitchFamily="2" charset="2"/>
              </a:rPr>
              <a:t>3</a:t>
            </a:r>
            <a:r>
              <a:rPr lang="en-GB" dirty="0">
                <a:sym typeface="Wingdings" pitchFamily="2" charset="2"/>
              </a:rPr>
              <a:t>   +  </a:t>
            </a:r>
            <a:r>
              <a:rPr lang="en-GB" dirty="0" err="1">
                <a:sym typeface="Wingdings" pitchFamily="2" charset="2"/>
              </a:rPr>
              <a:t>AgCl</a:t>
            </a:r>
            <a:r>
              <a:rPr lang="en-GB" dirty="0">
                <a:sym typeface="Wingdings" pitchFamily="2" charset="2"/>
              </a:rPr>
              <a:t>  </a:t>
            </a:r>
            <a:endParaRPr lang="en-GB" dirty="0"/>
          </a:p>
        </p:txBody>
      </p:sp>
    </p:spTree>
    <p:extLst>
      <p:ext uri="{BB962C8B-B14F-4D97-AF65-F5344CB8AC3E}">
        <p14:creationId xmlns:p14="http://schemas.microsoft.com/office/powerpoint/2010/main" val="319155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l"/>
            <a:r>
              <a:rPr lang="en-GB" b="1" i="1" dirty="0" smtClean="0">
                <a:solidFill>
                  <a:schemeClr val="tx2"/>
                </a:solidFill>
              </a:rPr>
              <a:t>Atomic structure </a:t>
            </a:r>
            <a:endParaRPr lang="en-GB" b="1" i="1" dirty="0">
              <a:solidFill>
                <a:schemeClr val="tx2"/>
              </a:solidFill>
            </a:endParaRPr>
          </a:p>
        </p:txBody>
      </p:sp>
      <p:sp>
        <p:nvSpPr>
          <p:cNvPr id="3" name="Content Placeholder 2"/>
          <p:cNvSpPr>
            <a:spLocks noGrp="1"/>
          </p:cNvSpPr>
          <p:nvPr>
            <p:ph idx="1"/>
          </p:nvPr>
        </p:nvSpPr>
        <p:spPr/>
        <p:txBody>
          <a:bodyPr/>
          <a:lstStyle/>
          <a:p>
            <a:r>
              <a:rPr lang="en-GB" dirty="0" smtClean="0"/>
              <a:t>Results of lots of experiments led to changing ideas about the structure of the atom </a:t>
            </a:r>
          </a:p>
          <a:p>
            <a:endParaRPr lang="en-GB" dirty="0"/>
          </a:p>
          <a:p>
            <a:endParaRPr lang="en-GB" dirty="0" smtClean="0"/>
          </a:p>
          <a:p>
            <a:endParaRPr lang="en-GB" dirty="0"/>
          </a:p>
          <a:p>
            <a:endParaRPr lang="en-GB" dirty="0" smtClean="0"/>
          </a:p>
          <a:p>
            <a:endParaRPr lang="en-GB" dirty="0" smtClean="0"/>
          </a:p>
          <a:p>
            <a:endParaRPr lang="en-GB" dirty="0"/>
          </a:p>
        </p:txBody>
      </p:sp>
      <p:graphicFrame>
        <p:nvGraphicFramePr>
          <p:cNvPr id="4" name="Table 3"/>
          <p:cNvGraphicFramePr>
            <a:graphicFrameLocks noGrp="1"/>
          </p:cNvGraphicFramePr>
          <p:nvPr>
            <p:extLst/>
          </p:nvPr>
        </p:nvGraphicFramePr>
        <p:xfrm>
          <a:off x="6240017" y="2903220"/>
          <a:ext cx="4248471" cy="2072640"/>
        </p:xfrm>
        <a:graphic>
          <a:graphicData uri="http://schemas.openxmlformats.org/drawingml/2006/table">
            <a:tbl>
              <a:tblPr firstRow="1" bandRow="1">
                <a:tableStyleId>{5C22544A-7EE6-4342-B048-85BDC9FD1C3A}</a:tableStyleId>
              </a:tblPr>
              <a:tblGrid>
                <a:gridCol w="1416157"/>
                <a:gridCol w="1416157"/>
                <a:gridCol w="1416157"/>
              </a:tblGrid>
              <a:tr h="370840">
                <a:tc>
                  <a:txBody>
                    <a:bodyPr/>
                    <a:lstStyle/>
                    <a:p>
                      <a:r>
                        <a:rPr lang="en-GB" sz="2000" dirty="0" smtClean="0"/>
                        <a:t>Subatomic</a:t>
                      </a:r>
                      <a:r>
                        <a:rPr lang="en-GB" sz="2000" baseline="0" dirty="0" smtClean="0"/>
                        <a:t> particle</a:t>
                      </a:r>
                      <a:endParaRPr lang="en-GB" sz="2000" dirty="0"/>
                    </a:p>
                  </a:txBody>
                  <a:tcPr/>
                </a:tc>
                <a:tc>
                  <a:txBody>
                    <a:bodyPr/>
                    <a:lstStyle/>
                    <a:p>
                      <a:r>
                        <a:rPr lang="en-GB" sz="2000" dirty="0" smtClean="0"/>
                        <a:t>Relative charge </a:t>
                      </a:r>
                      <a:endParaRPr lang="en-GB" sz="2000" dirty="0"/>
                    </a:p>
                  </a:txBody>
                  <a:tcPr/>
                </a:tc>
                <a:tc>
                  <a:txBody>
                    <a:bodyPr/>
                    <a:lstStyle/>
                    <a:p>
                      <a:r>
                        <a:rPr lang="en-GB" sz="2000" dirty="0" smtClean="0"/>
                        <a:t>Relative mass </a:t>
                      </a:r>
                      <a:endParaRPr lang="en-GB" sz="2000" dirty="0"/>
                    </a:p>
                  </a:txBody>
                  <a:tcPr/>
                </a:tc>
              </a:tr>
              <a:tr h="370840">
                <a:tc>
                  <a:txBody>
                    <a:bodyPr/>
                    <a:lstStyle/>
                    <a:p>
                      <a:r>
                        <a:rPr lang="en-GB" sz="2400" dirty="0" smtClean="0"/>
                        <a:t>Proton</a:t>
                      </a:r>
                      <a:endParaRPr lang="en-GB" sz="2400" dirty="0"/>
                    </a:p>
                  </a:txBody>
                  <a:tcPr/>
                </a:tc>
                <a:tc>
                  <a:txBody>
                    <a:bodyPr/>
                    <a:lstStyle/>
                    <a:p>
                      <a:r>
                        <a:rPr lang="en-GB" sz="2400" dirty="0" smtClean="0"/>
                        <a:t>+1</a:t>
                      </a:r>
                      <a:endParaRPr lang="en-GB" sz="2400" dirty="0"/>
                    </a:p>
                  </a:txBody>
                  <a:tcPr/>
                </a:tc>
                <a:tc>
                  <a:txBody>
                    <a:bodyPr/>
                    <a:lstStyle/>
                    <a:p>
                      <a:r>
                        <a:rPr lang="en-GB" sz="2400" dirty="0" smtClean="0"/>
                        <a:t>1</a:t>
                      </a:r>
                      <a:endParaRPr lang="en-GB" sz="2400" dirty="0"/>
                    </a:p>
                  </a:txBody>
                  <a:tcPr/>
                </a:tc>
              </a:tr>
              <a:tr h="370840">
                <a:tc>
                  <a:txBody>
                    <a:bodyPr/>
                    <a:lstStyle/>
                    <a:p>
                      <a:r>
                        <a:rPr lang="en-GB" sz="2400" dirty="0" smtClean="0"/>
                        <a:t>Neutron</a:t>
                      </a:r>
                      <a:endParaRPr lang="en-GB" sz="2400" dirty="0"/>
                    </a:p>
                  </a:txBody>
                  <a:tcPr/>
                </a:tc>
                <a:tc>
                  <a:txBody>
                    <a:bodyPr/>
                    <a:lstStyle/>
                    <a:p>
                      <a:r>
                        <a:rPr lang="en-GB" sz="2400" dirty="0" smtClean="0"/>
                        <a:t>0</a:t>
                      </a:r>
                      <a:endParaRPr lang="en-GB" sz="2400" dirty="0"/>
                    </a:p>
                  </a:txBody>
                  <a:tcPr/>
                </a:tc>
                <a:tc>
                  <a:txBody>
                    <a:bodyPr/>
                    <a:lstStyle/>
                    <a:p>
                      <a:r>
                        <a:rPr lang="en-GB" sz="2400" dirty="0" smtClean="0"/>
                        <a:t>1</a:t>
                      </a:r>
                      <a:endParaRPr lang="en-GB" sz="2400" dirty="0"/>
                    </a:p>
                  </a:txBody>
                  <a:tcPr/>
                </a:tc>
              </a:tr>
              <a:tr h="370840">
                <a:tc>
                  <a:txBody>
                    <a:bodyPr/>
                    <a:lstStyle/>
                    <a:p>
                      <a:r>
                        <a:rPr lang="en-GB" sz="2400" dirty="0" smtClean="0"/>
                        <a:t>Electron </a:t>
                      </a:r>
                      <a:endParaRPr lang="en-GB" sz="2400" dirty="0"/>
                    </a:p>
                  </a:txBody>
                  <a:tcPr/>
                </a:tc>
                <a:tc>
                  <a:txBody>
                    <a:bodyPr/>
                    <a:lstStyle/>
                    <a:p>
                      <a:r>
                        <a:rPr lang="en-GB" sz="2400" dirty="0" smtClean="0"/>
                        <a:t>-1</a:t>
                      </a:r>
                      <a:endParaRPr lang="en-GB" sz="2400" dirty="0"/>
                    </a:p>
                  </a:txBody>
                  <a:tcPr/>
                </a:tc>
                <a:tc>
                  <a:txBody>
                    <a:bodyPr/>
                    <a:lstStyle/>
                    <a:p>
                      <a:r>
                        <a:rPr lang="en-GB" sz="2400" dirty="0" smtClean="0"/>
                        <a:t>0.0005</a:t>
                      </a:r>
                      <a:endParaRPr lang="en-GB" sz="2400" dirty="0"/>
                    </a:p>
                  </a:txBody>
                  <a:tcPr/>
                </a:tc>
              </a:tr>
            </a:tbl>
          </a:graphicData>
        </a:graphic>
      </p:graphicFrame>
      <p:sp>
        <p:nvSpPr>
          <p:cNvPr id="5" name="Oval 3"/>
          <p:cNvSpPr>
            <a:spLocks noChangeArrowheads="1"/>
          </p:cNvSpPr>
          <p:nvPr/>
        </p:nvSpPr>
        <p:spPr bwMode="auto">
          <a:xfrm>
            <a:off x="1905000" y="4149080"/>
            <a:ext cx="2318792" cy="2404120"/>
          </a:xfrm>
          <a:prstGeom prst="ellipse">
            <a:avLst/>
          </a:prstGeom>
          <a:noFill/>
          <a:ln w="28575">
            <a:solidFill>
              <a:schemeClr val="tx1"/>
            </a:solidFill>
            <a:prstDash val="sysDot"/>
            <a:round/>
            <a:headEnd/>
            <a:tailEnd/>
          </a:ln>
        </p:spPr>
        <p:txBody>
          <a:bodyPr wrap="none" anchor="ctr"/>
          <a:lstStyle/>
          <a:p>
            <a:pPr algn="ctr"/>
            <a:endParaRPr lang="en-US">
              <a:solidFill>
                <a:schemeClr val="bg1"/>
              </a:solidFill>
            </a:endParaRPr>
          </a:p>
        </p:txBody>
      </p:sp>
      <p:sp>
        <p:nvSpPr>
          <p:cNvPr id="6" name="Oval 4"/>
          <p:cNvSpPr>
            <a:spLocks noChangeArrowheads="1"/>
          </p:cNvSpPr>
          <p:nvPr/>
        </p:nvSpPr>
        <p:spPr bwMode="auto">
          <a:xfrm>
            <a:off x="3012409" y="5164509"/>
            <a:ext cx="266700" cy="266700"/>
          </a:xfrm>
          <a:prstGeom prst="ellipse">
            <a:avLst/>
          </a:prstGeom>
          <a:solidFill>
            <a:srgbClr val="FF3300"/>
          </a:solidFill>
          <a:ln w="9525">
            <a:solidFill>
              <a:schemeClr val="tx1"/>
            </a:solidFill>
            <a:round/>
            <a:headEnd/>
            <a:tailEnd/>
          </a:ln>
        </p:spPr>
        <p:txBody>
          <a:bodyPr wrap="none" anchor="ctr"/>
          <a:lstStyle/>
          <a:p>
            <a:pPr algn="ctr"/>
            <a:endParaRPr lang="en-US">
              <a:solidFill>
                <a:srgbClr val="FFFF00"/>
              </a:solidFill>
            </a:endParaRPr>
          </a:p>
        </p:txBody>
      </p:sp>
      <p:sp>
        <p:nvSpPr>
          <p:cNvPr id="7" name="Oval 5"/>
          <p:cNvSpPr>
            <a:spLocks noChangeArrowheads="1"/>
          </p:cNvSpPr>
          <p:nvPr/>
        </p:nvSpPr>
        <p:spPr bwMode="auto">
          <a:xfrm>
            <a:off x="3046592" y="5410200"/>
            <a:ext cx="266700" cy="266700"/>
          </a:xfrm>
          <a:prstGeom prst="ellipse">
            <a:avLst/>
          </a:prstGeom>
          <a:solidFill>
            <a:srgbClr val="FFFF00"/>
          </a:solidFill>
          <a:ln w="9525">
            <a:solidFill>
              <a:schemeClr val="tx1"/>
            </a:solidFill>
            <a:round/>
            <a:headEnd/>
            <a:tailEnd/>
          </a:ln>
        </p:spPr>
        <p:txBody>
          <a:bodyPr wrap="none" anchor="ctr"/>
          <a:lstStyle/>
          <a:p>
            <a:pPr algn="ctr"/>
            <a:endParaRPr lang="en-US">
              <a:solidFill>
                <a:srgbClr val="FFFF00"/>
              </a:solidFill>
            </a:endParaRPr>
          </a:p>
        </p:txBody>
      </p:sp>
      <p:sp>
        <p:nvSpPr>
          <p:cNvPr id="8" name="Oval 6"/>
          <p:cNvSpPr>
            <a:spLocks noChangeArrowheads="1"/>
          </p:cNvSpPr>
          <p:nvPr/>
        </p:nvSpPr>
        <p:spPr bwMode="auto">
          <a:xfrm>
            <a:off x="2780782" y="5164509"/>
            <a:ext cx="266700" cy="266700"/>
          </a:xfrm>
          <a:prstGeom prst="ellipse">
            <a:avLst/>
          </a:prstGeom>
          <a:solidFill>
            <a:srgbClr val="FFFF00"/>
          </a:solidFill>
          <a:ln w="9525">
            <a:solidFill>
              <a:schemeClr val="tx1"/>
            </a:solidFill>
            <a:round/>
            <a:headEnd/>
            <a:tailEnd/>
          </a:ln>
        </p:spPr>
        <p:txBody>
          <a:bodyPr wrap="none" anchor="ctr"/>
          <a:lstStyle/>
          <a:p>
            <a:pPr algn="ctr"/>
            <a:endParaRPr lang="en-US">
              <a:solidFill>
                <a:srgbClr val="FFFF00"/>
              </a:solidFill>
            </a:endParaRPr>
          </a:p>
        </p:txBody>
      </p:sp>
      <p:sp>
        <p:nvSpPr>
          <p:cNvPr id="9" name="Oval 7"/>
          <p:cNvSpPr>
            <a:spLocks noChangeArrowheads="1"/>
          </p:cNvSpPr>
          <p:nvPr/>
        </p:nvSpPr>
        <p:spPr bwMode="auto">
          <a:xfrm>
            <a:off x="2780782" y="5422841"/>
            <a:ext cx="266700" cy="266700"/>
          </a:xfrm>
          <a:prstGeom prst="ellipse">
            <a:avLst/>
          </a:prstGeom>
          <a:solidFill>
            <a:srgbClr val="FF3300"/>
          </a:solidFill>
          <a:ln w="9525">
            <a:solidFill>
              <a:schemeClr val="tx1"/>
            </a:solidFill>
            <a:round/>
            <a:headEnd/>
            <a:tailEnd/>
          </a:ln>
        </p:spPr>
        <p:txBody>
          <a:bodyPr wrap="none" anchor="ctr"/>
          <a:lstStyle/>
          <a:p>
            <a:pPr algn="ctr"/>
            <a:endParaRPr lang="en-US">
              <a:solidFill>
                <a:srgbClr val="FFFF00"/>
              </a:solidFill>
            </a:endParaRPr>
          </a:p>
        </p:txBody>
      </p:sp>
      <p:sp>
        <p:nvSpPr>
          <p:cNvPr id="10" name="Oval 8"/>
          <p:cNvSpPr>
            <a:spLocks noChangeArrowheads="1"/>
          </p:cNvSpPr>
          <p:nvPr/>
        </p:nvSpPr>
        <p:spPr bwMode="auto">
          <a:xfrm>
            <a:off x="2266950" y="6210300"/>
            <a:ext cx="190500" cy="190500"/>
          </a:xfrm>
          <a:prstGeom prst="ellipse">
            <a:avLst/>
          </a:prstGeom>
          <a:solidFill>
            <a:srgbClr val="66FF33"/>
          </a:solidFill>
          <a:ln w="9525">
            <a:solidFill>
              <a:schemeClr val="tx1"/>
            </a:solidFill>
            <a:round/>
            <a:headEnd/>
            <a:tailEnd/>
          </a:ln>
        </p:spPr>
        <p:txBody>
          <a:bodyPr wrap="none" anchor="ctr"/>
          <a:lstStyle/>
          <a:p>
            <a:pPr algn="ctr"/>
            <a:endParaRPr lang="en-US">
              <a:solidFill>
                <a:srgbClr val="FFFF00"/>
              </a:solidFill>
            </a:endParaRPr>
          </a:p>
        </p:txBody>
      </p:sp>
      <p:sp>
        <p:nvSpPr>
          <p:cNvPr id="11" name="Oval 9"/>
          <p:cNvSpPr>
            <a:spLocks noChangeArrowheads="1"/>
          </p:cNvSpPr>
          <p:nvPr/>
        </p:nvSpPr>
        <p:spPr bwMode="auto">
          <a:xfrm>
            <a:off x="3863752" y="4495800"/>
            <a:ext cx="190500" cy="190500"/>
          </a:xfrm>
          <a:prstGeom prst="ellipse">
            <a:avLst/>
          </a:prstGeom>
          <a:solidFill>
            <a:srgbClr val="66FF33"/>
          </a:solidFill>
          <a:ln w="9525">
            <a:solidFill>
              <a:schemeClr val="tx1"/>
            </a:solidFill>
            <a:round/>
            <a:headEnd/>
            <a:tailEnd/>
          </a:ln>
        </p:spPr>
        <p:txBody>
          <a:bodyPr wrap="none" anchor="ctr"/>
          <a:lstStyle/>
          <a:p>
            <a:pPr algn="ctr"/>
            <a:endParaRPr lang="en-US">
              <a:solidFill>
                <a:srgbClr val="FFFF00"/>
              </a:solidFill>
            </a:endParaRPr>
          </a:p>
        </p:txBody>
      </p:sp>
      <p:sp>
        <p:nvSpPr>
          <p:cNvPr id="12" name="TextBox 11"/>
          <p:cNvSpPr txBox="1"/>
          <p:nvPr/>
        </p:nvSpPr>
        <p:spPr>
          <a:xfrm>
            <a:off x="4367808" y="6093297"/>
            <a:ext cx="2880320" cy="646331"/>
          </a:xfrm>
          <a:prstGeom prst="rect">
            <a:avLst/>
          </a:prstGeom>
          <a:noFill/>
        </p:spPr>
        <p:txBody>
          <a:bodyPr wrap="square" rtlCol="0">
            <a:spAutoFit/>
          </a:bodyPr>
          <a:lstStyle/>
          <a:p>
            <a:r>
              <a:rPr lang="en-GB" dirty="0"/>
              <a:t>Nucleus contains protons and neutrons </a:t>
            </a:r>
            <a:endParaRPr lang="en-GB" dirty="0"/>
          </a:p>
        </p:txBody>
      </p:sp>
      <p:cxnSp>
        <p:nvCxnSpPr>
          <p:cNvPr id="14" name="Straight Arrow Connector 13"/>
          <p:cNvCxnSpPr/>
          <p:nvPr/>
        </p:nvCxnSpPr>
        <p:spPr>
          <a:xfrm flipH="1" flipV="1">
            <a:off x="3359696" y="5556192"/>
            <a:ext cx="1080120" cy="65410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flipV="1">
            <a:off x="4058478" y="4643752"/>
            <a:ext cx="957403" cy="76644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801264" y="5358884"/>
            <a:ext cx="2880320" cy="369332"/>
          </a:xfrm>
          <a:prstGeom prst="rect">
            <a:avLst/>
          </a:prstGeom>
          <a:noFill/>
        </p:spPr>
        <p:txBody>
          <a:bodyPr wrap="square" rtlCol="0">
            <a:spAutoFit/>
          </a:bodyPr>
          <a:lstStyle/>
          <a:p>
            <a:r>
              <a:rPr lang="en-GB" dirty="0"/>
              <a:t>Electrons in shells </a:t>
            </a:r>
            <a:endParaRPr lang="en-GB" dirty="0"/>
          </a:p>
        </p:txBody>
      </p:sp>
      <p:sp>
        <p:nvSpPr>
          <p:cNvPr id="18" name="Rectangle 17"/>
          <p:cNvSpPr/>
          <p:nvPr/>
        </p:nvSpPr>
        <p:spPr>
          <a:xfrm>
            <a:off x="7681584" y="3717032"/>
            <a:ext cx="43064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120336" y="3705411"/>
            <a:ext cx="43064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706638" y="4146166"/>
            <a:ext cx="43064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120336" y="4146166"/>
            <a:ext cx="43064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711501" y="4596682"/>
            <a:ext cx="430640"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9120336" y="4591050"/>
            <a:ext cx="936104" cy="288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309307" y="5297859"/>
            <a:ext cx="3179181" cy="1477328"/>
          </a:xfrm>
          <a:prstGeom prst="rect">
            <a:avLst/>
          </a:prstGeom>
          <a:solidFill>
            <a:schemeClr val="accent6">
              <a:lumMod val="40000"/>
              <a:lumOff val="60000"/>
            </a:schemeClr>
          </a:solidFill>
        </p:spPr>
        <p:txBody>
          <a:bodyPr wrap="square" rtlCol="0">
            <a:spAutoFit/>
          </a:bodyPr>
          <a:lstStyle/>
          <a:p>
            <a:r>
              <a:rPr lang="en-GB" b="1" i="1" u="sng" dirty="0"/>
              <a:t>Ions</a:t>
            </a:r>
            <a:r>
              <a:rPr lang="en-GB" dirty="0"/>
              <a:t> – an atom that has lost or gained electrons. </a:t>
            </a:r>
          </a:p>
          <a:p>
            <a:r>
              <a:rPr lang="en-GB" dirty="0"/>
              <a:t>(+ </a:t>
            </a:r>
            <a:r>
              <a:rPr lang="en-GB" dirty="0"/>
              <a:t>= </a:t>
            </a:r>
            <a:r>
              <a:rPr lang="en-GB" dirty="0"/>
              <a:t>lost     </a:t>
            </a:r>
            <a:r>
              <a:rPr lang="en-GB" dirty="0"/>
              <a:t>- = gain)</a:t>
            </a:r>
          </a:p>
          <a:p>
            <a:r>
              <a:rPr lang="en-GB" dirty="0"/>
              <a:t>The number of protons and neutrons stays the same. </a:t>
            </a:r>
          </a:p>
        </p:txBody>
      </p:sp>
      <p:sp>
        <p:nvSpPr>
          <p:cNvPr id="13" name="TextBox 12"/>
          <p:cNvSpPr txBox="1"/>
          <p:nvPr/>
        </p:nvSpPr>
        <p:spPr>
          <a:xfrm>
            <a:off x="333841" y="3927723"/>
            <a:ext cx="5834130" cy="2862322"/>
          </a:xfrm>
          <a:prstGeom prst="rect">
            <a:avLst/>
          </a:prstGeom>
          <a:solidFill>
            <a:srgbClr val="00B0F0"/>
          </a:solidFill>
        </p:spPr>
        <p:txBody>
          <a:bodyPr wrap="square" rtlCol="0">
            <a:spAutoFit/>
          </a:bodyPr>
          <a:lstStyle/>
          <a:p>
            <a:pPr marL="342900" indent="-342900">
              <a:buAutoNum type="arabicPeriod"/>
            </a:pPr>
            <a:r>
              <a:rPr lang="en-GB" sz="2000" dirty="0" smtClean="0"/>
              <a:t>John Dalton… theorised atoms were solid spheres</a:t>
            </a:r>
          </a:p>
          <a:p>
            <a:pPr marL="342900" indent="-342900">
              <a:buAutoNum type="arabicPeriod"/>
            </a:pPr>
            <a:r>
              <a:rPr lang="en-GB" sz="2000" dirty="0" smtClean="0"/>
              <a:t>JJ Thomson… theorised atoms were like a plum pudding and discovered the electron</a:t>
            </a:r>
          </a:p>
          <a:p>
            <a:pPr marL="342900" indent="-342900">
              <a:buAutoNum type="arabicPeriod"/>
            </a:pPr>
            <a:r>
              <a:rPr lang="en-GB" sz="2000" dirty="0" smtClean="0"/>
              <a:t>Ernest Rutherford… conducted the gold foil experiment and discovered atoms were mainly empty space, he theorised the centre of the atoms was a tiny positively charged nucleus.</a:t>
            </a:r>
          </a:p>
          <a:p>
            <a:pPr marL="342900" indent="-342900">
              <a:buAutoNum type="arabicPeriod"/>
            </a:pPr>
            <a:r>
              <a:rPr lang="en-GB" sz="2000" dirty="0" err="1" smtClean="0"/>
              <a:t>Niels</a:t>
            </a:r>
            <a:r>
              <a:rPr lang="en-GB" sz="2000" dirty="0" smtClean="0"/>
              <a:t> Bohr… theorised that electrons exist in shells/orbits.</a:t>
            </a:r>
            <a:endParaRPr lang="en-GB" sz="2000" dirty="0"/>
          </a:p>
        </p:txBody>
      </p:sp>
    </p:spTree>
    <p:extLst>
      <p:ext uri="{BB962C8B-B14F-4D97-AF65-F5344CB8AC3E}">
        <p14:creationId xmlns:p14="http://schemas.microsoft.com/office/powerpoint/2010/main" val="14861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1974" y="109117"/>
            <a:ext cx="8229600" cy="734096"/>
          </a:xfrm>
          <a:prstGeom prst="rect">
            <a:avLst/>
          </a:prstGeom>
          <a:solidFill>
            <a:schemeClr val="accent1">
              <a:lumMod val="20000"/>
              <a:lumOff val="80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a:solidFill>
                  <a:schemeClr val="tx2"/>
                </a:solidFill>
              </a:rPr>
              <a:t>Periodic table </a:t>
            </a:r>
            <a:endParaRPr lang="en-GB" b="1" i="1" dirty="0">
              <a:solidFill>
                <a:schemeClr val="tx2"/>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0" t="39648" r="15385" b="23313"/>
          <a:stretch/>
        </p:blipFill>
        <p:spPr bwMode="auto">
          <a:xfrm>
            <a:off x="7196452" y="3508358"/>
            <a:ext cx="3779912" cy="154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96452" y="3172731"/>
            <a:ext cx="216024" cy="369332"/>
          </a:xfrm>
          <a:prstGeom prst="rect">
            <a:avLst/>
          </a:prstGeom>
          <a:noFill/>
        </p:spPr>
        <p:txBody>
          <a:bodyPr wrap="square" rtlCol="0">
            <a:spAutoFit/>
          </a:bodyPr>
          <a:lstStyle/>
          <a:p>
            <a:r>
              <a:rPr lang="en-GB" dirty="0"/>
              <a:t>1</a:t>
            </a:r>
            <a:endParaRPr lang="en-GB" dirty="0"/>
          </a:p>
        </p:txBody>
      </p:sp>
      <p:sp>
        <p:nvSpPr>
          <p:cNvPr id="19" name="TextBox 18"/>
          <p:cNvSpPr txBox="1"/>
          <p:nvPr/>
        </p:nvSpPr>
        <p:spPr>
          <a:xfrm>
            <a:off x="7456864" y="3191821"/>
            <a:ext cx="216024" cy="369332"/>
          </a:xfrm>
          <a:prstGeom prst="rect">
            <a:avLst/>
          </a:prstGeom>
          <a:noFill/>
        </p:spPr>
        <p:txBody>
          <a:bodyPr wrap="square" rtlCol="0">
            <a:spAutoFit/>
          </a:bodyPr>
          <a:lstStyle/>
          <a:p>
            <a:r>
              <a:rPr lang="en-GB" dirty="0"/>
              <a:t>2</a:t>
            </a:r>
            <a:endParaRPr lang="en-GB" dirty="0"/>
          </a:p>
        </p:txBody>
      </p:sp>
      <p:sp>
        <p:nvSpPr>
          <p:cNvPr id="20" name="TextBox 19"/>
          <p:cNvSpPr txBox="1"/>
          <p:nvPr/>
        </p:nvSpPr>
        <p:spPr>
          <a:xfrm>
            <a:off x="9615550" y="3323691"/>
            <a:ext cx="216024" cy="369332"/>
          </a:xfrm>
          <a:prstGeom prst="rect">
            <a:avLst/>
          </a:prstGeom>
          <a:noFill/>
        </p:spPr>
        <p:txBody>
          <a:bodyPr wrap="square" rtlCol="0">
            <a:spAutoFit/>
          </a:bodyPr>
          <a:lstStyle/>
          <a:p>
            <a:r>
              <a:rPr lang="en-GB" dirty="0"/>
              <a:t>3</a:t>
            </a:r>
            <a:endParaRPr lang="en-GB" dirty="0"/>
          </a:p>
        </p:txBody>
      </p:sp>
      <p:sp>
        <p:nvSpPr>
          <p:cNvPr id="21" name="TextBox 20"/>
          <p:cNvSpPr txBox="1"/>
          <p:nvPr/>
        </p:nvSpPr>
        <p:spPr>
          <a:xfrm>
            <a:off x="9831574" y="3323691"/>
            <a:ext cx="216024" cy="369332"/>
          </a:xfrm>
          <a:prstGeom prst="rect">
            <a:avLst/>
          </a:prstGeom>
          <a:noFill/>
        </p:spPr>
        <p:txBody>
          <a:bodyPr wrap="square" rtlCol="0">
            <a:spAutoFit/>
          </a:bodyPr>
          <a:lstStyle/>
          <a:p>
            <a:r>
              <a:rPr lang="en-GB" dirty="0"/>
              <a:t>4</a:t>
            </a:r>
            <a:endParaRPr lang="en-GB" dirty="0"/>
          </a:p>
        </p:txBody>
      </p:sp>
      <p:sp>
        <p:nvSpPr>
          <p:cNvPr id="22" name="TextBox 21"/>
          <p:cNvSpPr txBox="1"/>
          <p:nvPr/>
        </p:nvSpPr>
        <p:spPr>
          <a:xfrm>
            <a:off x="10080828" y="3348543"/>
            <a:ext cx="216024" cy="369332"/>
          </a:xfrm>
          <a:prstGeom prst="rect">
            <a:avLst/>
          </a:prstGeom>
          <a:noFill/>
        </p:spPr>
        <p:txBody>
          <a:bodyPr wrap="square" rtlCol="0">
            <a:spAutoFit/>
          </a:bodyPr>
          <a:lstStyle/>
          <a:p>
            <a:r>
              <a:rPr lang="en-GB" dirty="0"/>
              <a:t>5</a:t>
            </a:r>
            <a:endParaRPr lang="en-GB" dirty="0"/>
          </a:p>
        </p:txBody>
      </p:sp>
      <p:sp>
        <p:nvSpPr>
          <p:cNvPr id="23" name="TextBox 22"/>
          <p:cNvSpPr txBox="1"/>
          <p:nvPr/>
        </p:nvSpPr>
        <p:spPr>
          <a:xfrm>
            <a:off x="10292215" y="3329881"/>
            <a:ext cx="216024" cy="369332"/>
          </a:xfrm>
          <a:prstGeom prst="rect">
            <a:avLst/>
          </a:prstGeom>
          <a:noFill/>
        </p:spPr>
        <p:txBody>
          <a:bodyPr wrap="square" rtlCol="0">
            <a:spAutoFit/>
          </a:bodyPr>
          <a:lstStyle/>
          <a:p>
            <a:r>
              <a:rPr lang="en-GB" dirty="0"/>
              <a:t>6</a:t>
            </a:r>
            <a:endParaRPr lang="en-GB" dirty="0"/>
          </a:p>
        </p:txBody>
      </p:sp>
      <p:sp>
        <p:nvSpPr>
          <p:cNvPr id="24" name="TextBox 23"/>
          <p:cNvSpPr txBox="1"/>
          <p:nvPr/>
        </p:nvSpPr>
        <p:spPr>
          <a:xfrm>
            <a:off x="10519706" y="3314360"/>
            <a:ext cx="216024" cy="369332"/>
          </a:xfrm>
          <a:prstGeom prst="rect">
            <a:avLst/>
          </a:prstGeom>
          <a:noFill/>
        </p:spPr>
        <p:txBody>
          <a:bodyPr wrap="square" rtlCol="0">
            <a:spAutoFit/>
          </a:bodyPr>
          <a:lstStyle/>
          <a:p>
            <a:r>
              <a:rPr lang="en-GB" dirty="0"/>
              <a:t>7</a:t>
            </a:r>
            <a:endParaRPr lang="en-GB" dirty="0"/>
          </a:p>
        </p:txBody>
      </p:sp>
      <p:sp>
        <p:nvSpPr>
          <p:cNvPr id="25" name="TextBox 24"/>
          <p:cNvSpPr txBox="1"/>
          <p:nvPr/>
        </p:nvSpPr>
        <p:spPr>
          <a:xfrm>
            <a:off x="10714544" y="3235847"/>
            <a:ext cx="216024" cy="369332"/>
          </a:xfrm>
          <a:prstGeom prst="rect">
            <a:avLst/>
          </a:prstGeom>
          <a:noFill/>
        </p:spPr>
        <p:txBody>
          <a:bodyPr wrap="square" rtlCol="0">
            <a:spAutoFit/>
          </a:bodyPr>
          <a:lstStyle/>
          <a:p>
            <a:r>
              <a:rPr lang="en-GB" dirty="0"/>
              <a:t>8</a:t>
            </a:r>
            <a:endParaRPr lang="en-GB" dirty="0"/>
          </a:p>
        </p:txBody>
      </p:sp>
      <p:sp>
        <p:nvSpPr>
          <p:cNvPr id="2" name="TextBox 1"/>
          <p:cNvSpPr txBox="1"/>
          <p:nvPr/>
        </p:nvSpPr>
        <p:spPr>
          <a:xfrm>
            <a:off x="68211" y="979468"/>
            <a:ext cx="6671256" cy="5878532"/>
          </a:xfrm>
          <a:prstGeom prst="rect">
            <a:avLst/>
          </a:prstGeom>
          <a:solidFill>
            <a:srgbClr val="00B0F0"/>
          </a:solidFill>
        </p:spPr>
        <p:txBody>
          <a:bodyPr wrap="square" rtlCol="0">
            <a:spAutoFit/>
          </a:bodyPr>
          <a:lstStyle/>
          <a:p>
            <a:r>
              <a:rPr lang="en-GB" sz="2800" b="1" dirty="0" smtClean="0"/>
              <a:t>History of the Period Table</a:t>
            </a:r>
          </a:p>
          <a:p>
            <a:endParaRPr lang="en-GB" sz="2800" b="1" dirty="0"/>
          </a:p>
          <a:p>
            <a:r>
              <a:rPr lang="en-GB" sz="2000" u="sng" dirty="0" smtClean="0"/>
              <a:t>Johann Wolfgang </a:t>
            </a:r>
            <a:r>
              <a:rPr lang="en-GB" sz="2000" u="sng" dirty="0" err="1" smtClean="0"/>
              <a:t>Dobereiner</a:t>
            </a:r>
            <a:r>
              <a:rPr lang="en-GB" sz="2000" u="sng" dirty="0" smtClean="0"/>
              <a:t> </a:t>
            </a:r>
            <a:r>
              <a:rPr lang="en-GB" sz="2000" dirty="0" smtClean="0"/>
              <a:t>– Law of Triads… arranged elements in groups of 3 based on their similar chemical properties. The mass of the 2</a:t>
            </a:r>
            <a:r>
              <a:rPr lang="en-GB" sz="2000" baseline="30000" dirty="0" smtClean="0"/>
              <a:t>nd</a:t>
            </a:r>
            <a:r>
              <a:rPr lang="en-GB" sz="2000" dirty="0" smtClean="0"/>
              <a:t> element was the average of the mass of the 1</a:t>
            </a:r>
            <a:r>
              <a:rPr lang="en-GB" sz="2000" baseline="30000" dirty="0" smtClean="0"/>
              <a:t>st</a:t>
            </a:r>
            <a:r>
              <a:rPr lang="en-GB" sz="2000" dirty="0" smtClean="0"/>
              <a:t> and 3</a:t>
            </a:r>
            <a:r>
              <a:rPr lang="en-GB" sz="2000" baseline="30000" dirty="0" smtClean="0"/>
              <a:t>rd</a:t>
            </a:r>
            <a:r>
              <a:rPr lang="en-GB" sz="2000" dirty="0" smtClean="0"/>
              <a:t> in the triad.</a:t>
            </a:r>
          </a:p>
          <a:p>
            <a:endParaRPr lang="en-GB" sz="2000" dirty="0"/>
          </a:p>
          <a:p>
            <a:r>
              <a:rPr lang="en-GB" sz="2000" u="sng" dirty="0" smtClean="0"/>
              <a:t>John Newlands</a:t>
            </a:r>
            <a:r>
              <a:rPr lang="en-GB" sz="2000" dirty="0" smtClean="0"/>
              <a:t> – Law of Octaves… arranged elements in rows of 7 in order of increasing atomic mass. He said that every 8</a:t>
            </a:r>
            <a:r>
              <a:rPr lang="en-GB" sz="2000" baseline="30000" dirty="0" smtClean="0"/>
              <a:t>th</a:t>
            </a:r>
            <a:r>
              <a:rPr lang="en-GB" sz="2000" dirty="0" smtClean="0"/>
              <a:t> element had similar chemical properties. He mixed metals and non-metals and unfortunately, his theory did not work for all elements. </a:t>
            </a:r>
          </a:p>
          <a:p>
            <a:endParaRPr lang="en-GB" sz="2000" dirty="0"/>
          </a:p>
          <a:p>
            <a:r>
              <a:rPr lang="en-GB" sz="2000" u="sng" dirty="0" smtClean="0"/>
              <a:t>Dmitri Mendeleev</a:t>
            </a:r>
            <a:r>
              <a:rPr lang="en-GB" sz="2000" dirty="0" smtClean="0"/>
              <a:t> – Modern Day Period Table… arranged elements in order of increasing atomic mass (like Newlands). He left gaps for undiscovered elements. Elements with similar chemical properties were in vertical groups. He left out Hydrogen as it did not fit the pattern. </a:t>
            </a:r>
            <a:endParaRPr lang="en-GB" sz="2000" dirty="0"/>
          </a:p>
        </p:txBody>
      </p:sp>
    </p:spTree>
    <p:extLst>
      <p:ext uri="{BB962C8B-B14F-4D97-AF65-F5344CB8AC3E}">
        <p14:creationId xmlns:p14="http://schemas.microsoft.com/office/powerpoint/2010/main" val="243936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3421832" y="2475491"/>
            <a:ext cx="2017712" cy="2086000"/>
          </a:xfrm>
          <a:prstGeom prst="rect">
            <a:avLst/>
          </a:prstGeom>
          <a:solidFill>
            <a:srgbClr val="FF99FF"/>
          </a:solidFill>
          <a:ln w="9525">
            <a:noFill/>
            <a:miter lim="800000"/>
            <a:headEnd/>
            <a:tailEnd/>
          </a:ln>
          <a:effectLst/>
        </p:spPr>
        <p:txBody>
          <a:bodyPr wrap="none" anchor="ctr"/>
          <a:lstStyle/>
          <a:p>
            <a:endParaRPr lang="en-GB"/>
          </a:p>
        </p:txBody>
      </p:sp>
      <p:sp>
        <p:nvSpPr>
          <p:cNvPr id="25604" name="Text Box 4"/>
          <p:cNvSpPr txBox="1">
            <a:spLocks noChangeArrowheads="1"/>
          </p:cNvSpPr>
          <p:nvPr/>
        </p:nvSpPr>
        <p:spPr bwMode="auto">
          <a:xfrm>
            <a:off x="3498032" y="2617585"/>
            <a:ext cx="498940" cy="1801813"/>
          </a:xfrm>
          <a:prstGeom prst="rect">
            <a:avLst/>
          </a:prstGeom>
          <a:noFill/>
          <a:ln w="9525">
            <a:noFill/>
            <a:miter lim="800000"/>
            <a:headEnd/>
            <a:tailEnd/>
          </a:ln>
          <a:effectLst/>
        </p:spPr>
        <p:txBody>
          <a:bodyPr wrap="square">
            <a:spAutoFit/>
          </a:bodyPr>
          <a:lstStyle/>
          <a:p>
            <a:pPr>
              <a:spcBef>
                <a:spcPct val="50000"/>
              </a:spcBef>
            </a:pPr>
            <a:r>
              <a:rPr lang="en-GB" sz="2800" b="1" dirty="0"/>
              <a:t>4</a:t>
            </a:r>
          </a:p>
          <a:p>
            <a:pPr>
              <a:spcBef>
                <a:spcPct val="50000"/>
              </a:spcBef>
            </a:pPr>
            <a:endParaRPr lang="en-GB" sz="2800" b="1" dirty="0"/>
          </a:p>
          <a:p>
            <a:pPr>
              <a:spcBef>
                <a:spcPct val="50000"/>
              </a:spcBef>
            </a:pPr>
            <a:r>
              <a:rPr lang="en-GB" sz="2800" b="1" dirty="0"/>
              <a:t>2</a:t>
            </a:r>
          </a:p>
        </p:txBody>
      </p:sp>
      <p:sp>
        <p:nvSpPr>
          <p:cNvPr id="25605" name="Text Box 5"/>
          <p:cNvSpPr txBox="1">
            <a:spLocks noChangeArrowheads="1"/>
          </p:cNvSpPr>
          <p:nvPr/>
        </p:nvSpPr>
        <p:spPr bwMode="auto">
          <a:xfrm>
            <a:off x="1524000" y="1403649"/>
            <a:ext cx="1897832" cy="3631763"/>
          </a:xfrm>
          <a:prstGeom prst="rect">
            <a:avLst/>
          </a:prstGeom>
          <a:noFill/>
          <a:ln w="9525">
            <a:noFill/>
            <a:miter lim="800000"/>
            <a:headEnd/>
            <a:tailEnd/>
          </a:ln>
          <a:effectLst/>
        </p:spPr>
        <p:txBody>
          <a:bodyPr wrap="square">
            <a:spAutoFit/>
          </a:bodyPr>
          <a:lstStyle/>
          <a:p>
            <a:pPr algn="ctr">
              <a:spcBef>
                <a:spcPct val="50000"/>
              </a:spcBef>
            </a:pPr>
            <a:endParaRPr lang="en-GB" sz="2000" b="1" dirty="0">
              <a:solidFill>
                <a:schemeClr val="accent2"/>
              </a:solidFill>
            </a:endParaRPr>
          </a:p>
          <a:p>
            <a:pPr algn="ctr">
              <a:spcBef>
                <a:spcPct val="50000"/>
              </a:spcBef>
            </a:pPr>
            <a:r>
              <a:rPr lang="en-GB" sz="2000" b="1" dirty="0">
                <a:solidFill>
                  <a:schemeClr val="accent2"/>
                </a:solidFill>
              </a:rPr>
              <a:t>Number of protons + neutrons</a:t>
            </a:r>
            <a:endParaRPr lang="en-GB" sz="2000" b="1" dirty="0">
              <a:solidFill>
                <a:schemeClr val="accent2"/>
              </a:solidFill>
            </a:endParaRPr>
          </a:p>
          <a:p>
            <a:pPr algn="ctr">
              <a:spcBef>
                <a:spcPct val="50000"/>
              </a:spcBef>
            </a:pPr>
            <a:endParaRPr lang="en-GB" sz="2000" b="1" dirty="0">
              <a:solidFill>
                <a:schemeClr val="accent2"/>
              </a:solidFill>
            </a:endParaRPr>
          </a:p>
          <a:p>
            <a:pPr algn="ctr">
              <a:spcBef>
                <a:spcPct val="50000"/>
              </a:spcBef>
            </a:pPr>
            <a:endParaRPr lang="en-GB" sz="2000" b="1" dirty="0">
              <a:solidFill>
                <a:schemeClr val="accent2"/>
              </a:solidFill>
            </a:endParaRPr>
          </a:p>
          <a:p>
            <a:pPr algn="ctr">
              <a:spcBef>
                <a:spcPct val="50000"/>
              </a:spcBef>
            </a:pPr>
            <a:endParaRPr lang="en-GB" sz="2000" b="1" dirty="0">
              <a:solidFill>
                <a:schemeClr val="accent2"/>
              </a:solidFill>
            </a:endParaRPr>
          </a:p>
          <a:p>
            <a:pPr algn="ctr">
              <a:spcBef>
                <a:spcPct val="50000"/>
              </a:spcBef>
            </a:pPr>
            <a:r>
              <a:rPr lang="en-GB" sz="2000" b="1" dirty="0">
                <a:solidFill>
                  <a:schemeClr val="accent2"/>
                </a:solidFill>
              </a:rPr>
              <a:t>Number of protons </a:t>
            </a:r>
            <a:endParaRPr lang="en-GB" sz="2000" b="1" dirty="0">
              <a:solidFill>
                <a:schemeClr val="accent2"/>
              </a:solidFill>
            </a:endParaRPr>
          </a:p>
        </p:txBody>
      </p:sp>
      <p:sp>
        <p:nvSpPr>
          <p:cNvPr id="25608" name="Line 8"/>
          <p:cNvSpPr>
            <a:spLocks noChangeShapeType="1"/>
          </p:cNvSpPr>
          <p:nvPr/>
        </p:nvSpPr>
        <p:spPr bwMode="auto">
          <a:xfrm flipV="1">
            <a:off x="2783632" y="4209132"/>
            <a:ext cx="714400" cy="176572"/>
          </a:xfrm>
          <a:prstGeom prst="line">
            <a:avLst/>
          </a:prstGeom>
          <a:noFill/>
          <a:ln w="9525">
            <a:solidFill>
              <a:schemeClr val="tx1"/>
            </a:solidFill>
            <a:round/>
            <a:headEnd/>
            <a:tailEnd/>
          </a:ln>
          <a:effectLst/>
        </p:spPr>
        <p:txBody>
          <a:bodyPr/>
          <a:lstStyle/>
          <a:p>
            <a:endParaRPr lang="en-GB"/>
          </a:p>
        </p:txBody>
      </p:sp>
      <p:sp>
        <p:nvSpPr>
          <p:cNvPr id="25609" name="Line 9"/>
          <p:cNvSpPr>
            <a:spLocks noChangeShapeType="1"/>
          </p:cNvSpPr>
          <p:nvPr/>
        </p:nvSpPr>
        <p:spPr bwMode="auto">
          <a:xfrm>
            <a:off x="3040832" y="2432360"/>
            <a:ext cx="457200" cy="388702"/>
          </a:xfrm>
          <a:prstGeom prst="line">
            <a:avLst/>
          </a:prstGeom>
          <a:noFill/>
          <a:ln w="9525">
            <a:solidFill>
              <a:schemeClr val="tx1"/>
            </a:solidFill>
            <a:round/>
            <a:headEnd/>
            <a:tailEnd/>
          </a:ln>
          <a:effectLst/>
        </p:spPr>
        <p:txBody>
          <a:bodyPr/>
          <a:lstStyle/>
          <a:p>
            <a:endParaRPr lang="en-GB"/>
          </a:p>
        </p:txBody>
      </p:sp>
      <p:sp>
        <p:nvSpPr>
          <p:cNvPr id="13" name="Title 1"/>
          <p:cNvSpPr txBox="1">
            <a:spLocks/>
          </p:cNvSpPr>
          <p:nvPr/>
        </p:nvSpPr>
        <p:spPr>
          <a:xfrm>
            <a:off x="1866900" y="26064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i="1">
                <a:solidFill>
                  <a:schemeClr val="tx2"/>
                </a:solidFill>
              </a:rPr>
              <a:t>Periodic table </a:t>
            </a:r>
            <a:endParaRPr lang="en-GB" b="1" i="1" dirty="0">
              <a:solidFill>
                <a:schemeClr val="tx2"/>
              </a:solidFill>
            </a:endParaRPr>
          </a:p>
        </p:txBody>
      </p:sp>
      <p:sp>
        <p:nvSpPr>
          <p:cNvPr id="4" name="TextBox 3"/>
          <p:cNvSpPr txBox="1"/>
          <p:nvPr/>
        </p:nvSpPr>
        <p:spPr>
          <a:xfrm>
            <a:off x="3974151" y="2849737"/>
            <a:ext cx="1152128" cy="1638910"/>
          </a:xfrm>
          <a:prstGeom prst="rect">
            <a:avLst/>
          </a:prstGeom>
          <a:noFill/>
        </p:spPr>
        <p:txBody>
          <a:bodyPr wrap="square" rtlCol="0">
            <a:spAutoFit/>
          </a:bodyPr>
          <a:lstStyle/>
          <a:p>
            <a:r>
              <a:rPr lang="en-GB" sz="5400" b="1" dirty="0"/>
              <a:t>He</a:t>
            </a:r>
          </a:p>
          <a:p>
            <a:endParaRPr lang="en-GB" dirty="0"/>
          </a:p>
          <a:p>
            <a:r>
              <a:rPr lang="en-GB" sz="1050" dirty="0"/>
              <a:t>  </a:t>
            </a:r>
          </a:p>
          <a:p>
            <a:r>
              <a:rPr lang="en-GB" dirty="0"/>
              <a:t>Helium </a:t>
            </a:r>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0" t="39648" r="15385" b="23313"/>
          <a:stretch/>
        </p:blipFill>
        <p:spPr bwMode="auto">
          <a:xfrm>
            <a:off x="6887359" y="2387896"/>
            <a:ext cx="3779912" cy="154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42935" y="1665906"/>
            <a:ext cx="3024336" cy="400110"/>
          </a:xfrm>
          <a:prstGeom prst="rect">
            <a:avLst/>
          </a:prstGeom>
          <a:noFill/>
        </p:spPr>
        <p:txBody>
          <a:bodyPr wrap="square" rtlCol="0">
            <a:spAutoFit/>
          </a:bodyPr>
          <a:lstStyle/>
          <a:p>
            <a:r>
              <a:rPr lang="en-GB" sz="2000" b="1" dirty="0"/>
              <a:t>Groups </a:t>
            </a:r>
            <a:r>
              <a:rPr lang="en-GB" sz="2000" dirty="0"/>
              <a:t>are the columns </a:t>
            </a:r>
            <a:endParaRPr lang="en-GB" sz="2000" dirty="0"/>
          </a:p>
        </p:txBody>
      </p:sp>
      <p:sp>
        <p:nvSpPr>
          <p:cNvPr id="6" name="TextBox 5"/>
          <p:cNvSpPr txBox="1"/>
          <p:nvPr/>
        </p:nvSpPr>
        <p:spPr>
          <a:xfrm>
            <a:off x="6887359" y="2052269"/>
            <a:ext cx="216024" cy="369332"/>
          </a:xfrm>
          <a:prstGeom prst="rect">
            <a:avLst/>
          </a:prstGeom>
          <a:noFill/>
        </p:spPr>
        <p:txBody>
          <a:bodyPr wrap="square" rtlCol="0">
            <a:spAutoFit/>
          </a:bodyPr>
          <a:lstStyle/>
          <a:p>
            <a:r>
              <a:rPr lang="en-GB" dirty="0"/>
              <a:t>1</a:t>
            </a:r>
            <a:endParaRPr lang="en-GB" dirty="0"/>
          </a:p>
        </p:txBody>
      </p:sp>
      <p:sp>
        <p:nvSpPr>
          <p:cNvPr id="19" name="TextBox 18"/>
          <p:cNvSpPr txBox="1"/>
          <p:nvPr/>
        </p:nvSpPr>
        <p:spPr>
          <a:xfrm>
            <a:off x="7147771" y="2071359"/>
            <a:ext cx="216024" cy="369332"/>
          </a:xfrm>
          <a:prstGeom prst="rect">
            <a:avLst/>
          </a:prstGeom>
          <a:noFill/>
        </p:spPr>
        <p:txBody>
          <a:bodyPr wrap="square" rtlCol="0">
            <a:spAutoFit/>
          </a:bodyPr>
          <a:lstStyle/>
          <a:p>
            <a:r>
              <a:rPr lang="en-GB" dirty="0"/>
              <a:t>2</a:t>
            </a:r>
            <a:endParaRPr lang="en-GB" dirty="0"/>
          </a:p>
        </p:txBody>
      </p:sp>
      <p:sp>
        <p:nvSpPr>
          <p:cNvPr id="20" name="TextBox 19"/>
          <p:cNvSpPr txBox="1"/>
          <p:nvPr/>
        </p:nvSpPr>
        <p:spPr>
          <a:xfrm>
            <a:off x="9306457" y="2203229"/>
            <a:ext cx="216024" cy="369332"/>
          </a:xfrm>
          <a:prstGeom prst="rect">
            <a:avLst/>
          </a:prstGeom>
          <a:noFill/>
        </p:spPr>
        <p:txBody>
          <a:bodyPr wrap="square" rtlCol="0">
            <a:spAutoFit/>
          </a:bodyPr>
          <a:lstStyle/>
          <a:p>
            <a:r>
              <a:rPr lang="en-GB" dirty="0"/>
              <a:t>3</a:t>
            </a:r>
            <a:endParaRPr lang="en-GB" dirty="0"/>
          </a:p>
        </p:txBody>
      </p:sp>
      <p:sp>
        <p:nvSpPr>
          <p:cNvPr id="21" name="TextBox 20"/>
          <p:cNvSpPr txBox="1"/>
          <p:nvPr/>
        </p:nvSpPr>
        <p:spPr>
          <a:xfrm>
            <a:off x="9522481" y="2203229"/>
            <a:ext cx="216024" cy="369332"/>
          </a:xfrm>
          <a:prstGeom prst="rect">
            <a:avLst/>
          </a:prstGeom>
          <a:noFill/>
        </p:spPr>
        <p:txBody>
          <a:bodyPr wrap="square" rtlCol="0">
            <a:spAutoFit/>
          </a:bodyPr>
          <a:lstStyle/>
          <a:p>
            <a:r>
              <a:rPr lang="en-GB" dirty="0"/>
              <a:t>4</a:t>
            </a:r>
            <a:endParaRPr lang="en-GB" dirty="0"/>
          </a:p>
        </p:txBody>
      </p:sp>
      <p:sp>
        <p:nvSpPr>
          <p:cNvPr id="22" name="TextBox 21"/>
          <p:cNvSpPr txBox="1"/>
          <p:nvPr/>
        </p:nvSpPr>
        <p:spPr>
          <a:xfrm>
            <a:off x="9771735" y="2228081"/>
            <a:ext cx="216024" cy="369332"/>
          </a:xfrm>
          <a:prstGeom prst="rect">
            <a:avLst/>
          </a:prstGeom>
          <a:noFill/>
        </p:spPr>
        <p:txBody>
          <a:bodyPr wrap="square" rtlCol="0">
            <a:spAutoFit/>
          </a:bodyPr>
          <a:lstStyle/>
          <a:p>
            <a:r>
              <a:rPr lang="en-GB" dirty="0"/>
              <a:t>5</a:t>
            </a:r>
            <a:endParaRPr lang="en-GB" dirty="0"/>
          </a:p>
        </p:txBody>
      </p:sp>
      <p:sp>
        <p:nvSpPr>
          <p:cNvPr id="23" name="TextBox 22"/>
          <p:cNvSpPr txBox="1"/>
          <p:nvPr/>
        </p:nvSpPr>
        <p:spPr>
          <a:xfrm>
            <a:off x="9983122" y="2209419"/>
            <a:ext cx="216024" cy="369332"/>
          </a:xfrm>
          <a:prstGeom prst="rect">
            <a:avLst/>
          </a:prstGeom>
          <a:noFill/>
        </p:spPr>
        <p:txBody>
          <a:bodyPr wrap="square" rtlCol="0">
            <a:spAutoFit/>
          </a:bodyPr>
          <a:lstStyle/>
          <a:p>
            <a:r>
              <a:rPr lang="en-GB" dirty="0"/>
              <a:t>6</a:t>
            </a:r>
            <a:endParaRPr lang="en-GB" dirty="0"/>
          </a:p>
        </p:txBody>
      </p:sp>
      <p:sp>
        <p:nvSpPr>
          <p:cNvPr id="24" name="TextBox 23"/>
          <p:cNvSpPr txBox="1"/>
          <p:nvPr/>
        </p:nvSpPr>
        <p:spPr>
          <a:xfrm>
            <a:off x="10210613" y="2193898"/>
            <a:ext cx="216024" cy="369332"/>
          </a:xfrm>
          <a:prstGeom prst="rect">
            <a:avLst/>
          </a:prstGeom>
          <a:noFill/>
        </p:spPr>
        <p:txBody>
          <a:bodyPr wrap="square" rtlCol="0">
            <a:spAutoFit/>
          </a:bodyPr>
          <a:lstStyle/>
          <a:p>
            <a:r>
              <a:rPr lang="en-GB" dirty="0"/>
              <a:t>7</a:t>
            </a:r>
            <a:endParaRPr lang="en-GB" dirty="0"/>
          </a:p>
        </p:txBody>
      </p:sp>
      <p:sp>
        <p:nvSpPr>
          <p:cNvPr id="25" name="TextBox 24"/>
          <p:cNvSpPr txBox="1"/>
          <p:nvPr/>
        </p:nvSpPr>
        <p:spPr>
          <a:xfrm>
            <a:off x="10405451" y="2115385"/>
            <a:ext cx="216024" cy="369332"/>
          </a:xfrm>
          <a:prstGeom prst="rect">
            <a:avLst/>
          </a:prstGeom>
          <a:noFill/>
        </p:spPr>
        <p:txBody>
          <a:bodyPr wrap="square" rtlCol="0">
            <a:spAutoFit/>
          </a:bodyPr>
          <a:lstStyle/>
          <a:p>
            <a:r>
              <a:rPr lang="en-GB" dirty="0"/>
              <a:t>8</a:t>
            </a:r>
            <a:endParaRPr lang="en-GB" dirty="0"/>
          </a:p>
        </p:txBody>
      </p:sp>
      <p:sp>
        <p:nvSpPr>
          <p:cNvPr id="7" name="TextBox 6"/>
          <p:cNvSpPr txBox="1"/>
          <p:nvPr/>
        </p:nvSpPr>
        <p:spPr>
          <a:xfrm>
            <a:off x="5629527" y="3372757"/>
            <a:ext cx="1257832" cy="646331"/>
          </a:xfrm>
          <a:prstGeom prst="rect">
            <a:avLst/>
          </a:prstGeom>
          <a:noFill/>
        </p:spPr>
        <p:txBody>
          <a:bodyPr wrap="square" rtlCol="0">
            <a:spAutoFit/>
          </a:bodyPr>
          <a:lstStyle/>
          <a:p>
            <a:pPr algn="ctr"/>
            <a:r>
              <a:rPr lang="en-GB" b="1" dirty="0"/>
              <a:t>Periods</a:t>
            </a:r>
            <a:r>
              <a:rPr lang="en-GB" dirty="0"/>
              <a:t> are the rows </a:t>
            </a:r>
            <a:endParaRPr lang="en-GB" dirty="0"/>
          </a:p>
        </p:txBody>
      </p:sp>
      <p:cxnSp>
        <p:nvCxnSpPr>
          <p:cNvPr id="9" name="Straight Arrow Connector 8"/>
          <p:cNvCxnSpPr>
            <a:stCxn id="7" idx="0"/>
          </p:cNvCxnSpPr>
          <p:nvPr/>
        </p:nvCxnSpPr>
        <p:spPr>
          <a:xfrm flipV="1">
            <a:off x="6258443" y="2484718"/>
            <a:ext cx="628916" cy="888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V="1">
            <a:off x="6258443" y="2821062"/>
            <a:ext cx="628916" cy="551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6258443" y="2959618"/>
            <a:ext cx="628916" cy="413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a:endCxn id="1026" idx="1"/>
          </p:cNvCxnSpPr>
          <p:nvPr/>
        </p:nvCxnSpPr>
        <p:spPr>
          <a:xfrm flipV="1">
            <a:off x="6258443" y="3158386"/>
            <a:ext cx="628916" cy="214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8" name="TextBox 25627"/>
          <p:cNvSpPr txBox="1"/>
          <p:nvPr/>
        </p:nvSpPr>
        <p:spPr>
          <a:xfrm>
            <a:off x="2297533" y="5550796"/>
            <a:ext cx="5296191" cy="1015663"/>
          </a:xfrm>
          <a:prstGeom prst="rect">
            <a:avLst/>
          </a:prstGeom>
          <a:solidFill>
            <a:schemeClr val="accent6">
              <a:lumMod val="40000"/>
              <a:lumOff val="60000"/>
            </a:schemeClr>
          </a:solidFill>
        </p:spPr>
        <p:txBody>
          <a:bodyPr wrap="square" rtlCol="0">
            <a:spAutoFit/>
          </a:bodyPr>
          <a:lstStyle/>
          <a:p>
            <a:r>
              <a:rPr lang="en-GB" sz="2000" b="1" i="1" u="sng" dirty="0"/>
              <a:t>Isotopes</a:t>
            </a:r>
            <a:r>
              <a:rPr lang="en-GB" sz="2000" dirty="0"/>
              <a:t> are different types of one element that have the same atomic number but different mass number (different amounts of neutrons)</a:t>
            </a:r>
            <a:endParaRPr lang="en-GB" sz="2000" dirty="0"/>
          </a:p>
        </p:txBody>
      </p:sp>
      <p:pic>
        <p:nvPicPr>
          <p:cNvPr id="1028" name="Picture 4" descr="http://t0.gstatic.com/images?q=tbn:ANd9GcTRbgheghNiocbAKJvIAH1s2n8N3bBh9xA5hcuxVPi8SJhjVv5vB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043" y="5048060"/>
            <a:ext cx="2864121" cy="171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algn="l"/>
            <a:r>
              <a:rPr lang="en-GB" b="1" i="1" dirty="0" smtClean="0">
                <a:solidFill>
                  <a:schemeClr val="tx2"/>
                </a:solidFill>
              </a:rPr>
              <a:t>Electronic structure </a:t>
            </a:r>
            <a:endParaRPr lang="en-GB" b="1" i="1"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GB" sz="2400" i="1" dirty="0"/>
              <a:t>You can tell the number of electrons by using the periodic table</a:t>
            </a:r>
          </a:p>
          <a:p>
            <a:r>
              <a:rPr lang="en-GB" sz="2400" b="1" dirty="0"/>
              <a:t>Group number </a:t>
            </a:r>
            <a:r>
              <a:rPr lang="en-GB" sz="2400" dirty="0"/>
              <a:t>= how many electrons in outer shell</a:t>
            </a:r>
          </a:p>
          <a:p>
            <a:r>
              <a:rPr lang="en-GB" sz="2400" b="1" dirty="0"/>
              <a:t>Period number </a:t>
            </a:r>
            <a:r>
              <a:rPr lang="en-GB" sz="2400" dirty="0"/>
              <a:t>= how many shells there are </a:t>
            </a:r>
          </a:p>
          <a:p>
            <a:pPr marL="0" indent="0">
              <a:buNone/>
            </a:pPr>
            <a:endParaRPr lang="en-GB" dirty="0"/>
          </a:p>
        </p:txBody>
      </p:sp>
      <p:grpSp>
        <p:nvGrpSpPr>
          <p:cNvPr id="4" name="Group 1"/>
          <p:cNvGrpSpPr>
            <a:grpSpLocks/>
          </p:cNvGrpSpPr>
          <p:nvPr/>
        </p:nvGrpSpPr>
        <p:grpSpPr bwMode="auto">
          <a:xfrm>
            <a:off x="1822605" y="4312396"/>
            <a:ext cx="5224151" cy="2234630"/>
            <a:chOff x="488950" y="1708150"/>
            <a:chExt cx="9056687" cy="4151313"/>
          </a:xfrm>
        </p:grpSpPr>
        <p:pic>
          <p:nvPicPr>
            <p:cNvPr id="5" name="Picture 232" descr="neon_nucle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2800350"/>
              <a:ext cx="18367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3" descr="electron_sh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3" y="2801938"/>
              <a:ext cx="1905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4" descr="electron_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222500"/>
              <a:ext cx="3192463"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6"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375" y="450850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7"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28003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38"/>
            <p:cNvSpPr>
              <a:spLocks noChangeArrowheads="1"/>
            </p:cNvSpPr>
            <p:nvPr/>
          </p:nvSpPr>
          <p:spPr bwMode="auto">
            <a:xfrm>
              <a:off x="1708150" y="2874963"/>
              <a:ext cx="1763713" cy="1709737"/>
            </a:xfrm>
            <a:prstGeom prst="ellipse">
              <a:avLst/>
            </a:prstGeom>
            <a:noFill/>
            <a:ln w="1524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1" name="Picture 239"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0" y="22415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0"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850" y="22415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1"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750" y="34988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2"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050" y="37020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3"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50" y="51244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44"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9850" y="51244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5"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3675" y="37020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6"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975" y="34861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7"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8550" y="17081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8"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150" y="17081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9"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 y="34988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0"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50" y="37020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1"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950" y="5692775"/>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2"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2550" y="5692775"/>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53"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275" y="37020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4" descr="elec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0" y="3486150"/>
              <a:ext cx="1666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55"/>
            <p:cNvSpPr>
              <a:spLocks noChangeArrowheads="1"/>
            </p:cNvSpPr>
            <p:nvPr/>
          </p:nvSpPr>
          <p:spPr bwMode="auto">
            <a:xfrm>
              <a:off x="581025" y="1781175"/>
              <a:ext cx="4117975" cy="3994150"/>
            </a:xfrm>
            <a:prstGeom prst="ellipse">
              <a:avLst/>
            </a:prstGeom>
            <a:noFill/>
            <a:ln w="1524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256"/>
            <p:cNvSpPr>
              <a:spLocks noChangeArrowheads="1"/>
            </p:cNvSpPr>
            <p:nvPr/>
          </p:nvSpPr>
          <p:spPr bwMode="auto">
            <a:xfrm>
              <a:off x="1123950" y="2312988"/>
              <a:ext cx="2968625" cy="2903537"/>
            </a:xfrm>
            <a:prstGeom prst="ellipse">
              <a:avLst/>
            </a:prstGeom>
            <a:noFill/>
            <a:ln w="1524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Line 126"/>
            <p:cNvSpPr>
              <a:spLocks noChangeShapeType="1"/>
            </p:cNvSpPr>
            <p:nvPr/>
          </p:nvSpPr>
          <p:spPr bwMode="auto">
            <a:xfrm flipH="1">
              <a:off x="3290888" y="2076450"/>
              <a:ext cx="2919412" cy="1074738"/>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30" name="Line 123"/>
            <p:cNvSpPr>
              <a:spLocks noChangeShapeType="1"/>
            </p:cNvSpPr>
            <p:nvPr/>
          </p:nvSpPr>
          <p:spPr bwMode="auto">
            <a:xfrm flipH="1">
              <a:off x="4048125" y="3508375"/>
              <a:ext cx="2139950" cy="608013"/>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31" name="Line 120"/>
            <p:cNvSpPr>
              <a:spLocks noChangeShapeType="1"/>
            </p:cNvSpPr>
            <p:nvPr/>
          </p:nvSpPr>
          <p:spPr bwMode="auto">
            <a:xfrm flipH="1">
              <a:off x="4197350" y="4979988"/>
              <a:ext cx="1965325" cy="127000"/>
            </a:xfrm>
            <a:prstGeom prst="line">
              <a:avLst/>
            </a:prstGeom>
            <a:noFill/>
            <a:ln w="50800">
              <a:solidFill>
                <a:schemeClr val="tx1"/>
              </a:solidFill>
              <a:round/>
              <a:headEnd type="oval" w="sm" len="sm"/>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32" name="Text Box 121"/>
            <p:cNvSpPr txBox="1">
              <a:spLocks noChangeArrowheads="1"/>
            </p:cNvSpPr>
            <p:nvPr/>
          </p:nvSpPr>
          <p:spPr bwMode="auto">
            <a:xfrm>
              <a:off x="6210300" y="4700429"/>
              <a:ext cx="3335337" cy="68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solidFill>
                    <a:srgbClr val="010066"/>
                  </a:solidFill>
                </a:rPr>
                <a:t>3</a:t>
              </a:r>
              <a:r>
                <a:rPr lang="en-GB" baseline="30000" dirty="0">
                  <a:solidFill>
                    <a:srgbClr val="010066"/>
                  </a:solidFill>
                </a:rPr>
                <a:t>rd</a:t>
              </a:r>
              <a:r>
                <a:rPr lang="en-GB" dirty="0">
                  <a:solidFill>
                    <a:srgbClr val="010066"/>
                  </a:solidFill>
                </a:rPr>
                <a:t> shell holds 8</a:t>
              </a:r>
              <a:endParaRPr lang="en-GB" dirty="0">
                <a:solidFill>
                  <a:srgbClr val="010066"/>
                </a:solidFill>
              </a:endParaRPr>
            </a:p>
          </p:txBody>
        </p:sp>
      </p:grpSp>
      <p:sp>
        <p:nvSpPr>
          <p:cNvPr id="33" name="Text Box 121"/>
          <p:cNvSpPr txBox="1">
            <a:spLocks noChangeArrowheads="1"/>
          </p:cNvSpPr>
          <p:nvPr/>
        </p:nvSpPr>
        <p:spPr bwMode="auto">
          <a:xfrm>
            <a:off x="5122839" y="5075761"/>
            <a:ext cx="1923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solidFill>
                  <a:srgbClr val="010066"/>
                </a:solidFill>
              </a:rPr>
              <a:t>2</a:t>
            </a:r>
            <a:r>
              <a:rPr lang="en-GB" baseline="30000" dirty="0">
                <a:solidFill>
                  <a:srgbClr val="010066"/>
                </a:solidFill>
              </a:rPr>
              <a:t>nd</a:t>
            </a:r>
            <a:r>
              <a:rPr lang="en-GB" dirty="0">
                <a:solidFill>
                  <a:srgbClr val="010066"/>
                </a:solidFill>
              </a:rPr>
              <a:t> shell holds 8</a:t>
            </a:r>
            <a:endParaRPr lang="en-GB" dirty="0">
              <a:solidFill>
                <a:srgbClr val="010066"/>
              </a:solidFill>
            </a:endParaRPr>
          </a:p>
        </p:txBody>
      </p:sp>
      <p:sp>
        <p:nvSpPr>
          <p:cNvPr id="34" name="Text Box 121"/>
          <p:cNvSpPr txBox="1">
            <a:spLocks noChangeArrowheads="1"/>
          </p:cNvSpPr>
          <p:nvPr/>
        </p:nvSpPr>
        <p:spPr bwMode="auto">
          <a:xfrm>
            <a:off x="5122839" y="4357259"/>
            <a:ext cx="1923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solidFill>
                  <a:srgbClr val="010066"/>
                </a:solidFill>
              </a:rPr>
              <a:t>1</a:t>
            </a:r>
            <a:r>
              <a:rPr lang="en-GB" baseline="30000" dirty="0">
                <a:solidFill>
                  <a:srgbClr val="010066"/>
                </a:solidFill>
              </a:rPr>
              <a:t>st</a:t>
            </a:r>
            <a:r>
              <a:rPr lang="en-GB" dirty="0">
                <a:solidFill>
                  <a:srgbClr val="010066"/>
                </a:solidFill>
              </a:rPr>
              <a:t> shell holds 2 </a:t>
            </a:r>
            <a:endParaRPr lang="en-GB" dirty="0">
              <a:solidFill>
                <a:srgbClr val="010066"/>
              </a:solidFill>
            </a:endParaRPr>
          </a:p>
        </p:txBody>
      </p:sp>
      <p:sp>
        <p:nvSpPr>
          <p:cNvPr id="36" name="Oval 2"/>
          <p:cNvSpPr>
            <a:spLocks noChangeArrowheads="1"/>
          </p:cNvSpPr>
          <p:nvPr/>
        </p:nvSpPr>
        <p:spPr bwMode="auto">
          <a:xfrm>
            <a:off x="8632739" y="4258000"/>
            <a:ext cx="609600" cy="6096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7" name="Oval 3"/>
          <p:cNvSpPr>
            <a:spLocks noChangeArrowheads="1"/>
          </p:cNvSpPr>
          <p:nvPr/>
        </p:nvSpPr>
        <p:spPr bwMode="auto">
          <a:xfrm>
            <a:off x="8175539" y="3724600"/>
            <a:ext cx="1524000" cy="1752600"/>
          </a:xfrm>
          <a:prstGeom prst="ellipse">
            <a:avLst/>
          </a:prstGeom>
          <a:noFill/>
          <a:ln w="9525">
            <a:solidFill>
              <a:schemeClr val="tx1"/>
            </a:solidFill>
            <a:round/>
            <a:headEnd/>
            <a:tailEnd/>
          </a:ln>
        </p:spPr>
        <p:txBody>
          <a:bodyPr wrap="none" anchor="ctr"/>
          <a:lstStyle/>
          <a:p>
            <a:endParaRPr lang="en-US"/>
          </a:p>
        </p:txBody>
      </p:sp>
      <p:sp>
        <p:nvSpPr>
          <p:cNvPr id="38" name="Oval 3"/>
          <p:cNvSpPr>
            <a:spLocks noChangeArrowheads="1"/>
          </p:cNvSpPr>
          <p:nvPr/>
        </p:nvSpPr>
        <p:spPr bwMode="auto">
          <a:xfrm>
            <a:off x="7741597" y="3381700"/>
            <a:ext cx="2522174" cy="2585247"/>
          </a:xfrm>
          <a:prstGeom prst="ellipse">
            <a:avLst/>
          </a:prstGeom>
          <a:noFill/>
          <a:ln w="9525">
            <a:solidFill>
              <a:schemeClr val="tx1"/>
            </a:solidFill>
            <a:round/>
            <a:headEnd/>
            <a:tailEnd/>
          </a:ln>
        </p:spPr>
        <p:txBody>
          <a:bodyPr wrap="none" anchor="ctr"/>
          <a:lstStyle/>
          <a:p>
            <a:endParaRPr lang="en-US"/>
          </a:p>
        </p:txBody>
      </p:sp>
      <p:sp>
        <p:nvSpPr>
          <p:cNvPr id="39" name="Oval 38"/>
          <p:cNvSpPr/>
          <p:nvPr/>
        </p:nvSpPr>
        <p:spPr>
          <a:xfrm>
            <a:off x="8823612" y="3662691"/>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875825" y="5405192"/>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8880162" y="3309691"/>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3"/>
          <p:cNvSpPr>
            <a:spLocks noChangeArrowheads="1"/>
          </p:cNvSpPr>
          <p:nvPr/>
        </p:nvSpPr>
        <p:spPr bwMode="auto">
          <a:xfrm>
            <a:off x="7455460" y="3033410"/>
            <a:ext cx="3168351" cy="3240360"/>
          </a:xfrm>
          <a:prstGeom prst="ellipse">
            <a:avLst/>
          </a:prstGeom>
          <a:noFill/>
          <a:ln w="9525">
            <a:solidFill>
              <a:schemeClr val="tx1"/>
            </a:solidFill>
            <a:round/>
            <a:headEnd/>
            <a:tailEnd/>
          </a:ln>
        </p:spPr>
        <p:txBody>
          <a:bodyPr wrap="none" anchor="ctr"/>
          <a:lstStyle/>
          <a:p>
            <a:endParaRPr lang="en-US"/>
          </a:p>
        </p:txBody>
      </p:sp>
      <p:sp>
        <p:nvSpPr>
          <p:cNvPr id="43" name="Oval 42"/>
          <p:cNvSpPr/>
          <p:nvPr/>
        </p:nvSpPr>
        <p:spPr>
          <a:xfrm>
            <a:off x="9125269" y="3333790"/>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0174235" y="4258000"/>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10203043" y="4530306"/>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287379" y="5822930"/>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9039635" y="5893562"/>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652061" y="4795592"/>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652060" y="4530306"/>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737246" y="2961402"/>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983436" y="6218213"/>
            <a:ext cx="179073"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 Box 121"/>
          <p:cNvSpPr txBox="1">
            <a:spLocks noChangeArrowheads="1"/>
          </p:cNvSpPr>
          <p:nvPr/>
        </p:nvSpPr>
        <p:spPr bwMode="auto">
          <a:xfrm>
            <a:off x="8719041" y="6444496"/>
            <a:ext cx="1923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dirty="0">
                <a:solidFill>
                  <a:srgbClr val="010066"/>
                </a:solidFill>
              </a:rPr>
              <a:t>2.8.2</a:t>
            </a:r>
            <a:endParaRPr lang="en-GB" dirty="0">
              <a:solidFill>
                <a:srgbClr val="010066"/>
              </a:solidFill>
            </a:endParaRPr>
          </a:p>
        </p:txBody>
      </p:sp>
    </p:spTree>
    <p:extLst>
      <p:ext uri="{BB962C8B-B14F-4D97-AF65-F5344CB8AC3E}">
        <p14:creationId xmlns:p14="http://schemas.microsoft.com/office/powerpoint/2010/main" val="3083531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7321" y="1604488"/>
            <a:ext cx="7117042" cy="4525963"/>
          </a:xfrm>
        </p:spPr>
        <p:txBody>
          <a:bodyPr>
            <a:normAutofit/>
          </a:bodyPr>
          <a:lstStyle/>
          <a:p>
            <a:r>
              <a:rPr lang="en-GB" sz="2400" dirty="0"/>
              <a:t>They are called alkali metals because they react vigorously with water to form an </a:t>
            </a:r>
            <a:r>
              <a:rPr lang="en-GB" sz="2400" b="1" dirty="0"/>
              <a:t>alkaline solution </a:t>
            </a:r>
          </a:p>
          <a:p>
            <a:r>
              <a:rPr lang="en-GB" sz="2400" dirty="0"/>
              <a:t>They are </a:t>
            </a:r>
            <a:r>
              <a:rPr lang="en-GB" sz="2400" b="1" dirty="0"/>
              <a:t>stored in oil </a:t>
            </a:r>
            <a:r>
              <a:rPr lang="en-GB" sz="2400" dirty="0"/>
              <a:t>as they are so reactive – it prevents contact with water or air </a:t>
            </a:r>
            <a:endParaRPr lang="en-GB" sz="2400" dirty="0"/>
          </a:p>
        </p:txBody>
      </p:sp>
      <p:sp>
        <p:nvSpPr>
          <p:cNvPr id="4" name="Title 1"/>
          <p:cNvSpPr txBox="1">
            <a:spLocks/>
          </p:cNvSpPr>
          <p:nvPr/>
        </p:nvSpPr>
        <p:spPr>
          <a:xfrm>
            <a:off x="1991544" y="332656"/>
            <a:ext cx="8280920" cy="1080121"/>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i="1" dirty="0">
                <a:solidFill>
                  <a:schemeClr val="tx2"/>
                </a:solidFill>
              </a:rPr>
              <a:t>Group 1 - Alkali metals </a:t>
            </a:r>
            <a:endParaRPr lang="en-GB" b="1" i="1" dirty="0">
              <a:solidFill>
                <a:schemeClr val="tx2"/>
              </a:solidFill>
            </a:endParaRPr>
          </a:p>
        </p:txBody>
      </p:sp>
      <p:sp>
        <p:nvSpPr>
          <p:cNvPr id="5" name="TextBox 4"/>
          <p:cNvSpPr txBox="1"/>
          <p:nvPr/>
        </p:nvSpPr>
        <p:spPr>
          <a:xfrm>
            <a:off x="3299438" y="4779094"/>
            <a:ext cx="7272808" cy="830997"/>
          </a:xfrm>
          <a:prstGeom prst="rect">
            <a:avLst/>
          </a:prstGeom>
          <a:noFill/>
          <a:ln>
            <a:solidFill>
              <a:schemeClr val="accent1"/>
            </a:solidFill>
          </a:ln>
        </p:spPr>
        <p:txBody>
          <a:bodyPr wrap="square" rtlCol="0">
            <a:spAutoFit/>
          </a:bodyPr>
          <a:lstStyle/>
          <a:p>
            <a:pPr algn="ctr"/>
            <a:r>
              <a:rPr lang="en-GB" sz="2400" b="1" dirty="0">
                <a:solidFill>
                  <a:schemeClr val="tx2"/>
                </a:solidFill>
              </a:rPr>
              <a:t>Sodium   +   water   </a:t>
            </a:r>
            <a:r>
              <a:rPr lang="en-GB" sz="2400" b="1" dirty="0">
                <a:solidFill>
                  <a:schemeClr val="tx2"/>
                </a:solidFill>
                <a:sym typeface="Wingdings" pitchFamily="2" charset="2"/>
              </a:rPr>
              <a:t>   sodium hydroxide   +   hydrogen</a:t>
            </a:r>
          </a:p>
          <a:p>
            <a:r>
              <a:rPr lang="en-GB" sz="2400" b="1" dirty="0">
                <a:solidFill>
                  <a:schemeClr val="tx2"/>
                </a:solidFill>
                <a:sym typeface="Wingdings" pitchFamily="2" charset="2"/>
              </a:rPr>
              <a:t>     </a:t>
            </a:r>
            <a:r>
              <a:rPr lang="en-GB" sz="2400" b="1" dirty="0">
                <a:solidFill>
                  <a:schemeClr val="tx2">
                    <a:lumMod val="60000"/>
                    <a:lumOff val="40000"/>
                  </a:schemeClr>
                </a:solidFill>
                <a:sym typeface="Wingdings" pitchFamily="2" charset="2"/>
              </a:rPr>
              <a:t>2Na      +   2H</a:t>
            </a:r>
            <a:r>
              <a:rPr lang="en-GB" sz="2400" b="1" baseline="-25000" dirty="0">
                <a:solidFill>
                  <a:schemeClr val="tx2">
                    <a:lumMod val="60000"/>
                    <a:lumOff val="40000"/>
                  </a:schemeClr>
                </a:solidFill>
                <a:sym typeface="Wingdings" pitchFamily="2" charset="2"/>
              </a:rPr>
              <a:t>2</a:t>
            </a:r>
            <a:r>
              <a:rPr lang="en-GB" sz="2400" b="1" dirty="0">
                <a:solidFill>
                  <a:schemeClr val="tx2">
                    <a:lumMod val="60000"/>
                    <a:lumOff val="40000"/>
                  </a:schemeClr>
                </a:solidFill>
                <a:sym typeface="Wingdings" pitchFamily="2" charset="2"/>
              </a:rPr>
              <a:t>O                2NaOH           +          H</a:t>
            </a:r>
            <a:r>
              <a:rPr lang="en-GB" sz="2400" b="1" baseline="-25000" dirty="0">
                <a:solidFill>
                  <a:schemeClr val="tx2">
                    <a:lumMod val="60000"/>
                    <a:lumOff val="40000"/>
                  </a:schemeClr>
                </a:solidFill>
                <a:sym typeface="Wingdings" pitchFamily="2" charset="2"/>
              </a:rPr>
              <a:t>2</a:t>
            </a:r>
            <a:endParaRPr lang="en-GB" sz="2400" b="1" baseline="-25000" dirty="0">
              <a:solidFill>
                <a:schemeClr val="tx2">
                  <a:lumMod val="60000"/>
                  <a:lumOff val="40000"/>
                </a:schemeClr>
              </a:solidFill>
            </a:endParaRPr>
          </a:p>
        </p:txBody>
      </p:sp>
      <p:pic>
        <p:nvPicPr>
          <p:cNvPr id="1026" name="Picture 2" descr="http://gcserevision101.files.wordpress.com/2009/02/group-1-alkali-metal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618367"/>
            <a:ext cx="792088" cy="42786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39735" y="1618368"/>
            <a:ext cx="971598" cy="646331"/>
          </a:xfrm>
          <a:prstGeom prst="rect">
            <a:avLst/>
          </a:prstGeom>
          <a:noFill/>
        </p:spPr>
        <p:txBody>
          <a:bodyPr wrap="square" rtlCol="0">
            <a:spAutoFit/>
          </a:bodyPr>
          <a:lstStyle/>
          <a:p>
            <a:pPr algn="ctr"/>
            <a:r>
              <a:rPr lang="en-GB" dirty="0">
                <a:solidFill>
                  <a:srgbClr val="FF0000"/>
                </a:solidFill>
              </a:rPr>
              <a:t>Least reactive </a:t>
            </a:r>
            <a:endParaRPr lang="en-GB" dirty="0">
              <a:solidFill>
                <a:srgbClr val="FF0000"/>
              </a:solidFill>
            </a:endParaRPr>
          </a:p>
        </p:txBody>
      </p:sp>
      <p:sp>
        <p:nvSpPr>
          <p:cNvPr id="8" name="TextBox 7"/>
          <p:cNvSpPr txBox="1"/>
          <p:nvPr/>
        </p:nvSpPr>
        <p:spPr>
          <a:xfrm>
            <a:off x="1539735" y="5240759"/>
            <a:ext cx="971599" cy="646331"/>
          </a:xfrm>
          <a:prstGeom prst="rect">
            <a:avLst/>
          </a:prstGeom>
          <a:noFill/>
        </p:spPr>
        <p:txBody>
          <a:bodyPr wrap="square" rtlCol="0">
            <a:spAutoFit/>
          </a:bodyPr>
          <a:lstStyle/>
          <a:p>
            <a:pPr algn="ctr"/>
            <a:r>
              <a:rPr lang="en-GB" dirty="0">
                <a:solidFill>
                  <a:srgbClr val="FF0000"/>
                </a:solidFill>
              </a:rPr>
              <a:t>Most reactive </a:t>
            </a:r>
            <a:endParaRPr lang="en-GB" dirty="0">
              <a:solidFill>
                <a:srgbClr val="FF0000"/>
              </a:solidFill>
            </a:endParaRPr>
          </a:p>
        </p:txBody>
      </p:sp>
      <p:cxnSp>
        <p:nvCxnSpPr>
          <p:cNvPr id="9" name="Straight Arrow Connector 8"/>
          <p:cNvCxnSpPr>
            <a:stCxn id="6" idx="2"/>
            <a:endCxn id="8" idx="0"/>
          </p:cNvCxnSpPr>
          <p:nvPr/>
        </p:nvCxnSpPr>
        <p:spPr>
          <a:xfrm>
            <a:off x="2025534" y="2264698"/>
            <a:ext cx="0" cy="297606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377321" y="3377976"/>
            <a:ext cx="7117042" cy="646331"/>
          </a:xfrm>
          <a:prstGeom prst="rect">
            <a:avLst/>
          </a:prstGeom>
          <a:solidFill>
            <a:schemeClr val="accent6">
              <a:lumMod val="40000"/>
              <a:lumOff val="60000"/>
            </a:schemeClr>
          </a:solidFill>
        </p:spPr>
        <p:txBody>
          <a:bodyPr wrap="square" rtlCol="0">
            <a:spAutoFit/>
          </a:bodyPr>
          <a:lstStyle/>
          <a:p>
            <a:r>
              <a:rPr lang="en-GB" dirty="0"/>
              <a:t>They all have </a:t>
            </a:r>
            <a:r>
              <a:rPr lang="en-GB" b="1" dirty="0"/>
              <a:t>one outer electron </a:t>
            </a:r>
            <a:r>
              <a:rPr lang="en-GB" dirty="0"/>
              <a:t>– this is why they have similar properties.</a:t>
            </a:r>
          </a:p>
          <a:p>
            <a:r>
              <a:rPr lang="en-GB" dirty="0"/>
              <a:t>When they react they lose this electron and become </a:t>
            </a:r>
            <a:r>
              <a:rPr lang="en-GB" b="1" dirty="0"/>
              <a:t>positive ions </a:t>
            </a:r>
            <a:r>
              <a:rPr lang="en-GB" dirty="0"/>
              <a:t>e.g. </a:t>
            </a:r>
            <a:r>
              <a:rPr lang="en-GB" b="1" dirty="0"/>
              <a:t>Na</a:t>
            </a:r>
            <a:r>
              <a:rPr lang="en-GB" b="1" baseline="30000" dirty="0"/>
              <a:t>+</a:t>
            </a:r>
          </a:p>
        </p:txBody>
      </p:sp>
      <p:sp>
        <p:nvSpPr>
          <p:cNvPr id="15" name="TextBox 14"/>
          <p:cNvSpPr txBox="1"/>
          <p:nvPr/>
        </p:nvSpPr>
        <p:spPr>
          <a:xfrm>
            <a:off x="1556096" y="6027004"/>
            <a:ext cx="4035848" cy="830997"/>
          </a:xfrm>
          <a:prstGeom prst="rect">
            <a:avLst/>
          </a:prstGeom>
          <a:noFill/>
        </p:spPr>
        <p:txBody>
          <a:bodyPr wrap="square" rtlCol="0">
            <a:spAutoFit/>
          </a:bodyPr>
          <a:lstStyle/>
          <a:p>
            <a:r>
              <a:rPr lang="en-GB" sz="1600" i="1" dirty="0">
                <a:solidFill>
                  <a:srgbClr val="FF0000"/>
                </a:solidFill>
              </a:rPr>
              <a:t>The lower down, the more easily they lose electrons. Losing electrons is called </a:t>
            </a:r>
            <a:r>
              <a:rPr lang="en-GB" sz="1600" b="1" i="1" dirty="0">
                <a:solidFill>
                  <a:srgbClr val="FF0000"/>
                </a:solidFill>
              </a:rPr>
              <a:t>oxidation</a:t>
            </a:r>
          </a:p>
          <a:p>
            <a:r>
              <a:rPr lang="en-GB" sz="1600" u="sng" dirty="0">
                <a:solidFill>
                  <a:srgbClr val="FF0000"/>
                </a:solidFill>
              </a:rPr>
              <a:t>OIL RIG </a:t>
            </a:r>
            <a:r>
              <a:rPr lang="en-GB" sz="1600" u="sng" dirty="0">
                <a:solidFill>
                  <a:srgbClr val="FF0000"/>
                </a:solidFill>
                <a:sym typeface="Wingdings" pitchFamily="2" charset="2"/>
              </a:rPr>
              <a:t> Oxidation is Loss, Reduction is Gain</a:t>
            </a:r>
            <a:r>
              <a:rPr lang="en-GB" sz="1600" u="sng" dirty="0">
                <a:solidFill>
                  <a:srgbClr val="FF0000"/>
                </a:solidFill>
              </a:rPr>
              <a:t> </a:t>
            </a:r>
          </a:p>
        </p:txBody>
      </p:sp>
    </p:spTree>
    <p:extLst>
      <p:ext uri="{BB962C8B-B14F-4D97-AF65-F5344CB8AC3E}">
        <p14:creationId xmlns:p14="http://schemas.microsoft.com/office/powerpoint/2010/main" val="200777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smtClean="0"/>
              <a:t>Flame tests </a:t>
            </a:r>
            <a:endParaRPr lang="en-GB" dirty="0"/>
          </a:p>
        </p:txBody>
      </p:sp>
      <p:sp>
        <p:nvSpPr>
          <p:cNvPr id="3" name="Content Placeholder 2"/>
          <p:cNvSpPr>
            <a:spLocks noGrp="1"/>
          </p:cNvSpPr>
          <p:nvPr>
            <p:ph idx="1"/>
          </p:nvPr>
        </p:nvSpPr>
        <p:spPr>
          <a:xfrm>
            <a:off x="1981200" y="1600201"/>
            <a:ext cx="5266928" cy="4525963"/>
          </a:xfrm>
        </p:spPr>
        <p:txBody>
          <a:bodyPr>
            <a:normAutofit/>
          </a:bodyPr>
          <a:lstStyle/>
          <a:p>
            <a:r>
              <a:rPr lang="en-GB" sz="2400" dirty="0"/>
              <a:t>Used to identify unknown compounds </a:t>
            </a:r>
          </a:p>
          <a:p>
            <a:r>
              <a:rPr lang="en-GB" sz="2400" dirty="0"/>
              <a:t>Put wire loop into the compound, then into the flame. The colour of the flame shows which element is present. </a:t>
            </a:r>
            <a:endParaRPr lang="en-GB" sz="2400" dirty="0"/>
          </a:p>
        </p:txBody>
      </p:sp>
      <p:pic>
        <p:nvPicPr>
          <p:cNvPr id="1026" name="Picture 2" descr="http://www.visualphotos.com/photo/1x6038444/calcium_flame_test_a51023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90" t="8198" b="4236"/>
          <a:stretch/>
        </p:blipFill>
        <p:spPr bwMode="auto">
          <a:xfrm>
            <a:off x="7392145" y="1628800"/>
            <a:ext cx="2832907" cy="41703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nvPr>
        </p:nvGraphicFramePr>
        <p:xfrm>
          <a:off x="2351584" y="3861049"/>
          <a:ext cx="4536504" cy="2543181"/>
        </p:xfrm>
        <a:graphic>
          <a:graphicData uri="http://schemas.openxmlformats.org/drawingml/2006/table">
            <a:tbl>
              <a:tblPr firstRow="1" bandRow="1">
                <a:tableStyleId>{5940675A-B579-460E-94D1-54222C63F5DA}</a:tableStyleId>
              </a:tblPr>
              <a:tblGrid>
                <a:gridCol w="1512168"/>
                <a:gridCol w="3024336"/>
              </a:tblGrid>
              <a:tr h="847727">
                <a:tc>
                  <a:txBody>
                    <a:bodyPr/>
                    <a:lstStyle/>
                    <a:p>
                      <a:r>
                        <a:rPr lang="en-GB" sz="2400" dirty="0" smtClean="0"/>
                        <a:t>Lithium </a:t>
                      </a:r>
                    </a:p>
                    <a:p>
                      <a:r>
                        <a:rPr lang="en-GB" sz="2400" dirty="0" smtClean="0"/>
                        <a:t>(Li</a:t>
                      </a:r>
                      <a:r>
                        <a:rPr lang="en-GB" sz="2400" baseline="30000" dirty="0" smtClean="0"/>
                        <a:t>+</a:t>
                      </a:r>
                      <a:r>
                        <a:rPr lang="en-GB" sz="2400" dirty="0" smtClean="0"/>
                        <a:t>)</a:t>
                      </a:r>
                      <a:endParaRPr lang="en-GB" sz="2400" dirty="0"/>
                    </a:p>
                  </a:txBody>
                  <a:tcPr>
                    <a:solidFill>
                      <a:schemeClr val="bg1"/>
                    </a:solidFill>
                  </a:tcPr>
                </a:tc>
                <a:tc>
                  <a:txBody>
                    <a:bodyPr/>
                    <a:lstStyle/>
                    <a:p>
                      <a:r>
                        <a:rPr lang="en-GB" sz="2400" b="1" dirty="0" smtClean="0">
                          <a:solidFill>
                            <a:srgbClr val="FF0000"/>
                          </a:solidFill>
                        </a:rPr>
                        <a:t>Red flame</a:t>
                      </a:r>
                      <a:endParaRPr lang="en-GB" sz="2400" b="1" dirty="0">
                        <a:solidFill>
                          <a:srgbClr val="FF0000"/>
                        </a:solidFill>
                      </a:endParaRPr>
                    </a:p>
                  </a:txBody>
                  <a:tcPr>
                    <a:solidFill>
                      <a:schemeClr val="bg1"/>
                    </a:solidFill>
                  </a:tcPr>
                </a:tc>
              </a:tr>
              <a:tr h="847727">
                <a:tc>
                  <a:txBody>
                    <a:bodyPr/>
                    <a:lstStyle/>
                    <a:p>
                      <a:r>
                        <a:rPr lang="en-GB" sz="2400" dirty="0" smtClean="0"/>
                        <a:t>Sodium </a:t>
                      </a:r>
                    </a:p>
                    <a:p>
                      <a:r>
                        <a:rPr lang="en-GB" sz="2400" dirty="0" smtClean="0"/>
                        <a:t>(Na</a:t>
                      </a:r>
                      <a:r>
                        <a:rPr lang="en-GB" sz="2400" baseline="30000" dirty="0" smtClean="0"/>
                        <a:t>+</a:t>
                      </a:r>
                      <a:r>
                        <a:rPr lang="en-GB" sz="2400" dirty="0" smtClean="0"/>
                        <a:t>)</a:t>
                      </a:r>
                      <a:endParaRPr lang="en-GB" sz="2400" dirty="0"/>
                    </a:p>
                  </a:txBody>
                  <a:tcPr>
                    <a:solidFill>
                      <a:schemeClr val="bg1"/>
                    </a:solidFill>
                  </a:tcPr>
                </a:tc>
                <a:tc>
                  <a:txBody>
                    <a:bodyPr/>
                    <a:lstStyle/>
                    <a:p>
                      <a:r>
                        <a:rPr lang="en-GB" sz="2400" b="1" dirty="0" smtClean="0">
                          <a:solidFill>
                            <a:schemeClr val="accent6"/>
                          </a:solidFill>
                        </a:rPr>
                        <a:t>Orange</a:t>
                      </a:r>
                      <a:r>
                        <a:rPr lang="en-GB" sz="2400" b="1" baseline="0" dirty="0" smtClean="0">
                          <a:solidFill>
                            <a:schemeClr val="accent6"/>
                          </a:solidFill>
                        </a:rPr>
                        <a:t> flame</a:t>
                      </a:r>
                      <a:endParaRPr lang="en-GB" sz="2400" b="1" dirty="0">
                        <a:solidFill>
                          <a:schemeClr val="accent6"/>
                        </a:solidFill>
                      </a:endParaRPr>
                    </a:p>
                  </a:txBody>
                  <a:tcPr>
                    <a:solidFill>
                      <a:schemeClr val="bg1"/>
                    </a:solidFill>
                  </a:tcPr>
                </a:tc>
              </a:tr>
              <a:tr h="847727">
                <a:tc>
                  <a:txBody>
                    <a:bodyPr/>
                    <a:lstStyle/>
                    <a:p>
                      <a:r>
                        <a:rPr lang="en-GB" sz="2400" dirty="0" smtClean="0"/>
                        <a:t>Potassium </a:t>
                      </a:r>
                    </a:p>
                    <a:p>
                      <a:r>
                        <a:rPr lang="en-GB" sz="2400" dirty="0" smtClean="0"/>
                        <a:t>(K</a:t>
                      </a:r>
                      <a:r>
                        <a:rPr lang="en-GB" sz="2400" baseline="30000" dirty="0" smtClean="0"/>
                        <a:t>+</a:t>
                      </a:r>
                      <a:r>
                        <a:rPr lang="en-GB" sz="2400" dirty="0" smtClean="0"/>
                        <a:t>)</a:t>
                      </a:r>
                      <a:endParaRPr lang="en-GB" sz="2400" dirty="0"/>
                    </a:p>
                  </a:txBody>
                  <a:tcPr>
                    <a:solidFill>
                      <a:schemeClr val="bg1"/>
                    </a:solidFill>
                  </a:tcPr>
                </a:tc>
                <a:tc>
                  <a:txBody>
                    <a:bodyPr/>
                    <a:lstStyle/>
                    <a:p>
                      <a:r>
                        <a:rPr lang="en-GB" sz="2400" b="1" dirty="0" smtClean="0">
                          <a:solidFill>
                            <a:schemeClr val="accent4"/>
                          </a:solidFill>
                        </a:rPr>
                        <a:t>Lilac flame </a:t>
                      </a:r>
                      <a:endParaRPr lang="en-GB" sz="2400" b="1" dirty="0">
                        <a:solidFill>
                          <a:schemeClr val="accent4"/>
                        </a:solidFill>
                      </a:endParaRPr>
                    </a:p>
                  </a:txBody>
                  <a:tcPr>
                    <a:solidFill>
                      <a:schemeClr val="bg1"/>
                    </a:solidFill>
                  </a:tcPr>
                </a:tc>
              </a:tr>
            </a:tbl>
          </a:graphicData>
        </a:graphic>
      </p:graphicFrame>
    </p:spTree>
    <p:extLst>
      <p:ext uri="{BB962C8B-B14F-4D97-AF65-F5344CB8AC3E}">
        <p14:creationId xmlns:p14="http://schemas.microsoft.com/office/powerpoint/2010/main" val="298375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7321" y="1604488"/>
            <a:ext cx="7117042" cy="4525963"/>
          </a:xfrm>
        </p:spPr>
        <p:txBody>
          <a:bodyPr>
            <a:normAutofit/>
          </a:bodyPr>
          <a:lstStyle/>
          <a:p>
            <a:r>
              <a:rPr lang="en-GB" sz="2100" dirty="0"/>
              <a:t>Chlorine is used to </a:t>
            </a:r>
            <a:r>
              <a:rPr lang="en-GB" sz="2100" b="1" dirty="0"/>
              <a:t>sterilise tap water </a:t>
            </a:r>
            <a:r>
              <a:rPr lang="en-GB" sz="2100" dirty="0"/>
              <a:t>and swimming pools as it kills bacteria. Also in pesticides and plastics (PVC).</a:t>
            </a:r>
          </a:p>
          <a:p>
            <a:r>
              <a:rPr lang="en-GB" sz="2100" dirty="0"/>
              <a:t>Iodine is used as an </a:t>
            </a:r>
            <a:r>
              <a:rPr lang="en-GB" sz="2100" b="1" dirty="0"/>
              <a:t>antiseptic</a:t>
            </a:r>
            <a:r>
              <a:rPr lang="en-GB" sz="2100" dirty="0"/>
              <a:t> to sterilise wounds.</a:t>
            </a:r>
            <a:endParaRPr lang="en-GB" sz="2100" dirty="0"/>
          </a:p>
        </p:txBody>
      </p:sp>
      <p:sp>
        <p:nvSpPr>
          <p:cNvPr id="4" name="Title 1"/>
          <p:cNvSpPr txBox="1">
            <a:spLocks/>
          </p:cNvSpPr>
          <p:nvPr/>
        </p:nvSpPr>
        <p:spPr>
          <a:xfrm>
            <a:off x="1991544" y="332656"/>
            <a:ext cx="8280920" cy="1080121"/>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i="1" dirty="0">
                <a:solidFill>
                  <a:schemeClr val="tx2"/>
                </a:solidFill>
              </a:rPr>
              <a:t>Group 7 – Halogens </a:t>
            </a:r>
            <a:endParaRPr lang="en-GB" b="1" i="1" dirty="0">
              <a:solidFill>
                <a:schemeClr val="tx2"/>
              </a:solidFill>
            </a:endParaRPr>
          </a:p>
        </p:txBody>
      </p:sp>
      <p:sp>
        <p:nvSpPr>
          <p:cNvPr id="5" name="TextBox 4"/>
          <p:cNvSpPr txBox="1"/>
          <p:nvPr/>
        </p:nvSpPr>
        <p:spPr>
          <a:xfrm>
            <a:off x="3299438" y="4888976"/>
            <a:ext cx="7261058" cy="1038746"/>
          </a:xfrm>
          <a:prstGeom prst="rect">
            <a:avLst/>
          </a:prstGeom>
          <a:noFill/>
          <a:ln>
            <a:solidFill>
              <a:schemeClr val="accent1"/>
            </a:solidFill>
          </a:ln>
        </p:spPr>
        <p:txBody>
          <a:bodyPr wrap="square" rtlCol="0">
            <a:spAutoFit/>
          </a:bodyPr>
          <a:lstStyle/>
          <a:p>
            <a:pPr algn="ctr"/>
            <a:r>
              <a:rPr lang="en-GB" sz="1350" b="1" i="1" dirty="0"/>
              <a:t>Group 7 react with group 1 vigorously as group 1 wants to lose an electron and 7 wants to gain one</a:t>
            </a:r>
          </a:p>
          <a:p>
            <a:pPr algn="ctr"/>
            <a:r>
              <a:rPr lang="en-GB" sz="2400" b="1" dirty="0">
                <a:solidFill>
                  <a:schemeClr val="tx2"/>
                </a:solidFill>
              </a:rPr>
              <a:t>Sodium   +   chlorine   </a:t>
            </a:r>
            <a:r>
              <a:rPr lang="en-GB" sz="2400" b="1" dirty="0">
                <a:solidFill>
                  <a:schemeClr val="tx2"/>
                </a:solidFill>
                <a:sym typeface="Wingdings" pitchFamily="2" charset="2"/>
              </a:rPr>
              <a:t>   sodium chloride </a:t>
            </a:r>
          </a:p>
          <a:p>
            <a:pPr algn="ctr"/>
            <a:r>
              <a:rPr lang="en-GB" sz="2400" b="1" dirty="0">
                <a:solidFill>
                  <a:schemeClr val="tx2">
                    <a:lumMod val="60000"/>
                    <a:lumOff val="40000"/>
                  </a:schemeClr>
                </a:solidFill>
                <a:sym typeface="Wingdings" pitchFamily="2" charset="2"/>
              </a:rPr>
              <a:t>2Na      +       Cl</a:t>
            </a:r>
            <a:r>
              <a:rPr lang="en-GB" sz="2400" b="1" baseline="-25000" dirty="0">
                <a:solidFill>
                  <a:schemeClr val="tx2">
                    <a:lumMod val="60000"/>
                    <a:lumOff val="40000"/>
                  </a:schemeClr>
                </a:solidFill>
                <a:sym typeface="Wingdings" pitchFamily="2" charset="2"/>
              </a:rPr>
              <a:t>2</a:t>
            </a:r>
            <a:r>
              <a:rPr lang="en-GB" sz="2400" b="1" dirty="0">
                <a:solidFill>
                  <a:schemeClr val="tx2">
                    <a:lumMod val="60000"/>
                    <a:lumOff val="40000"/>
                  </a:schemeClr>
                </a:solidFill>
                <a:sym typeface="Wingdings" pitchFamily="2" charset="2"/>
              </a:rPr>
              <a:t>                            2NaCl</a:t>
            </a:r>
            <a:endParaRPr lang="en-GB" sz="2400" b="1" baseline="-25000" dirty="0">
              <a:solidFill>
                <a:schemeClr val="tx2">
                  <a:lumMod val="60000"/>
                  <a:lumOff val="40000"/>
                </a:schemeClr>
              </a:solidFill>
            </a:endParaRPr>
          </a:p>
        </p:txBody>
      </p:sp>
      <p:sp>
        <p:nvSpPr>
          <p:cNvPr id="6" name="TextBox 5"/>
          <p:cNvSpPr txBox="1"/>
          <p:nvPr/>
        </p:nvSpPr>
        <p:spPr>
          <a:xfrm>
            <a:off x="1543813" y="1759624"/>
            <a:ext cx="971598" cy="646331"/>
          </a:xfrm>
          <a:prstGeom prst="rect">
            <a:avLst/>
          </a:prstGeom>
          <a:noFill/>
        </p:spPr>
        <p:txBody>
          <a:bodyPr wrap="square" rtlCol="0">
            <a:spAutoFit/>
          </a:bodyPr>
          <a:lstStyle/>
          <a:p>
            <a:pPr algn="ctr"/>
            <a:r>
              <a:rPr lang="en-GB" dirty="0">
                <a:solidFill>
                  <a:srgbClr val="FF0000"/>
                </a:solidFill>
              </a:rPr>
              <a:t>Most  reactive </a:t>
            </a:r>
            <a:endParaRPr lang="en-GB" dirty="0">
              <a:solidFill>
                <a:srgbClr val="FF0000"/>
              </a:solidFill>
            </a:endParaRPr>
          </a:p>
        </p:txBody>
      </p:sp>
      <p:sp>
        <p:nvSpPr>
          <p:cNvPr id="8" name="TextBox 7"/>
          <p:cNvSpPr txBox="1"/>
          <p:nvPr/>
        </p:nvSpPr>
        <p:spPr>
          <a:xfrm>
            <a:off x="1532451" y="5085185"/>
            <a:ext cx="971599" cy="646331"/>
          </a:xfrm>
          <a:prstGeom prst="rect">
            <a:avLst/>
          </a:prstGeom>
          <a:noFill/>
        </p:spPr>
        <p:txBody>
          <a:bodyPr wrap="square" rtlCol="0">
            <a:spAutoFit/>
          </a:bodyPr>
          <a:lstStyle/>
          <a:p>
            <a:pPr algn="ctr"/>
            <a:r>
              <a:rPr lang="en-GB" dirty="0">
                <a:solidFill>
                  <a:srgbClr val="FF0000"/>
                </a:solidFill>
              </a:rPr>
              <a:t>Least reactive </a:t>
            </a:r>
            <a:endParaRPr lang="en-GB" dirty="0">
              <a:solidFill>
                <a:srgbClr val="FF0000"/>
              </a:solidFill>
            </a:endParaRPr>
          </a:p>
        </p:txBody>
      </p:sp>
      <p:cxnSp>
        <p:nvCxnSpPr>
          <p:cNvPr id="9" name="Straight Arrow Connector 8"/>
          <p:cNvCxnSpPr>
            <a:stCxn id="6" idx="2"/>
            <a:endCxn id="8" idx="0"/>
          </p:cNvCxnSpPr>
          <p:nvPr/>
        </p:nvCxnSpPr>
        <p:spPr>
          <a:xfrm flipH="1">
            <a:off x="2018250" y="2405954"/>
            <a:ext cx="11362" cy="267923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377321" y="2996953"/>
            <a:ext cx="7117042" cy="646331"/>
          </a:xfrm>
          <a:prstGeom prst="rect">
            <a:avLst/>
          </a:prstGeom>
          <a:solidFill>
            <a:schemeClr val="accent6">
              <a:lumMod val="40000"/>
              <a:lumOff val="60000"/>
            </a:schemeClr>
          </a:solidFill>
        </p:spPr>
        <p:txBody>
          <a:bodyPr wrap="square" rtlCol="0">
            <a:spAutoFit/>
          </a:bodyPr>
          <a:lstStyle/>
          <a:p>
            <a:r>
              <a:rPr lang="en-GB" dirty="0"/>
              <a:t>They all have </a:t>
            </a:r>
            <a:r>
              <a:rPr lang="en-GB" b="1" dirty="0"/>
              <a:t>7</a:t>
            </a:r>
            <a:r>
              <a:rPr lang="en-GB" b="1" dirty="0"/>
              <a:t> outer electrons </a:t>
            </a:r>
            <a:r>
              <a:rPr lang="en-GB" dirty="0"/>
              <a:t>– this is why they have similar properties.</a:t>
            </a:r>
          </a:p>
          <a:p>
            <a:r>
              <a:rPr lang="en-GB" dirty="0"/>
              <a:t>When they react they gain one electron and become </a:t>
            </a:r>
            <a:r>
              <a:rPr lang="en-GB" b="1" dirty="0"/>
              <a:t>negative ions </a:t>
            </a:r>
            <a:r>
              <a:rPr lang="en-GB" dirty="0"/>
              <a:t>e.g. </a:t>
            </a:r>
            <a:r>
              <a:rPr lang="en-GB" b="1" dirty="0" err="1"/>
              <a:t>Cl</a:t>
            </a:r>
            <a:r>
              <a:rPr lang="en-GB" b="1" baseline="30000" dirty="0"/>
              <a:t>-</a:t>
            </a:r>
            <a:endParaRPr lang="en-GB" b="1" baseline="30000" dirty="0"/>
          </a:p>
        </p:txBody>
      </p:sp>
      <p:sp>
        <p:nvSpPr>
          <p:cNvPr id="15" name="TextBox 14"/>
          <p:cNvSpPr txBox="1"/>
          <p:nvPr/>
        </p:nvSpPr>
        <p:spPr>
          <a:xfrm>
            <a:off x="1557504" y="6027004"/>
            <a:ext cx="4035848" cy="830997"/>
          </a:xfrm>
          <a:prstGeom prst="rect">
            <a:avLst/>
          </a:prstGeom>
          <a:noFill/>
        </p:spPr>
        <p:txBody>
          <a:bodyPr wrap="square" rtlCol="0">
            <a:spAutoFit/>
          </a:bodyPr>
          <a:lstStyle/>
          <a:p>
            <a:r>
              <a:rPr lang="en-GB" sz="1600" i="1" dirty="0">
                <a:solidFill>
                  <a:srgbClr val="FF0000"/>
                </a:solidFill>
              </a:rPr>
              <a:t>The </a:t>
            </a:r>
            <a:r>
              <a:rPr lang="en-GB" sz="1600" i="1">
                <a:solidFill>
                  <a:srgbClr val="FF0000"/>
                </a:solidFill>
              </a:rPr>
              <a:t>higher up, </a:t>
            </a:r>
            <a:r>
              <a:rPr lang="en-GB" sz="1600" i="1" dirty="0">
                <a:solidFill>
                  <a:srgbClr val="FF0000"/>
                </a:solidFill>
              </a:rPr>
              <a:t>the more easily they gain electrons. Gaining electrons is called </a:t>
            </a:r>
            <a:r>
              <a:rPr lang="en-GB" sz="1600" b="1" i="1" dirty="0">
                <a:solidFill>
                  <a:srgbClr val="FF0000"/>
                </a:solidFill>
              </a:rPr>
              <a:t>reduction</a:t>
            </a:r>
          </a:p>
          <a:p>
            <a:r>
              <a:rPr lang="en-GB" sz="1600" u="sng" dirty="0">
                <a:solidFill>
                  <a:srgbClr val="FF0000"/>
                </a:solidFill>
              </a:rPr>
              <a:t>OIL RIG </a:t>
            </a:r>
            <a:r>
              <a:rPr lang="en-GB" sz="1600" u="sng" dirty="0">
                <a:solidFill>
                  <a:srgbClr val="FF0000"/>
                </a:solidFill>
                <a:sym typeface="Wingdings" pitchFamily="2" charset="2"/>
              </a:rPr>
              <a:t> Oxidation is Loss, Reduction is Gain</a:t>
            </a:r>
            <a:r>
              <a:rPr lang="en-GB" sz="1600" u="sng" dirty="0">
                <a:solidFill>
                  <a:srgbClr val="FF0000"/>
                </a:solidFill>
              </a:rPr>
              <a:t> </a:t>
            </a:r>
          </a:p>
        </p:txBody>
      </p:sp>
      <p:pic>
        <p:nvPicPr>
          <p:cNvPr id="6146" name="Picture 2" descr="http://gcserevision101.files.wordpress.com/2009/02/group-7-haloge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010" y="1759624"/>
            <a:ext cx="760670" cy="4012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74020" y="3765934"/>
            <a:ext cx="3314068" cy="923330"/>
          </a:xfrm>
          <a:prstGeom prst="rect">
            <a:avLst/>
          </a:prstGeom>
          <a:noFill/>
          <a:ln>
            <a:solidFill>
              <a:schemeClr val="tx2"/>
            </a:solidFill>
          </a:ln>
        </p:spPr>
        <p:txBody>
          <a:bodyPr wrap="square" rtlCol="0">
            <a:spAutoFit/>
          </a:bodyPr>
          <a:lstStyle/>
          <a:p>
            <a:r>
              <a:rPr lang="en-GB" dirty="0"/>
              <a:t>Chlorine = </a:t>
            </a:r>
            <a:r>
              <a:rPr lang="en-GB" b="1" dirty="0">
                <a:solidFill>
                  <a:srgbClr val="00B050"/>
                </a:solidFill>
              </a:rPr>
              <a:t>Green gas </a:t>
            </a:r>
            <a:r>
              <a:rPr lang="en-GB" dirty="0"/>
              <a:t> </a:t>
            </a:r>
          </a:p>
          <a:p>
            <a:pPr lvl="0"/>
            <a:r>
              <a:rPr lang="en-GB" dirty="0"/>
              <a:t>Bromine = </a:t>
            </a:r>
            <a:r>
              <a:rPr lang="en-GB" b="1" dirty="0">
                <a:solidFill>
                  <a:srgbClr val="F96307"/>
                </a:solidFill>
              </a:rPr>
              <a:t>Orange liquid </a:t>
            </a:r>
          </a:p>
          <a:p>
            <a:pPr lvl="0"/>
            <a:r>
              <a:rPr lang="en-GB" dirty="0"/>
              <a:t>Iodine = </a:t>
            </a:r>
            <a:r>
              <a:rPr lang="en-GB" b="1" dirty="0">
                <a:solidFill>
                  <a:schemeClr val="bg1">
                    <a:lumMod val="50000"/>
                  </a:schemeClr>
                </a:solidFill>
              </a:rPr>
              <a:t>Grey solid</a:t>
            </a:r>
            <a:r>
              <a:rPr lang="en-GB" sz="1600" b="1" dirty="0">
                <a:solidFill>
                  <a:srgbClr val="7030A0"/>
                </a:solidFill>
              </a:rPr>
              <a:t> (purple vapour)</a:t>
            </a:r>
            <a:endParaRPr lang="en-GB" sz="1600" b="1" dirty="0">
              <a:solidFill>
                <a:srgbClr val="7030A0"/>
              </a:solidFill>
            </a:endParaRPr>
          </a:p>
        </p:txBody>
      </p:sp>
    </p:spTree>
    <p:extLst>
      <p:ext uri="{BB962C8B-B14F-4D97-AF65-F5344CB8AC3E}">
        <p14:creationId xmlns:p14="http://schemas.microsoft.com/office/powerpoint/2010/main" val="3615693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856984" cy="864096"/>
          </a:xfrm>
          <a:solidFill>
            <a:schemeClr val="accent1">
              <a:lumMod val="20000"/>
              <a:lumOff val="80000"/>
            </a:schemeClr>
          </a:solidFill>
        </p:spPr>
        <p:txBody>
          <a:bodyPr/>
          <a:lstStyle/>
          <a:p>
            <a:r>
              <a:rPr lang="en-GB" dirty="0" smtClean="0"/>
              <a:t>Ionic bonding </a:t>
            </a:r>
            <a:endParaRPr lang="en-GB" dirty="0"/>
          </a:p>
        </p:txBody>
      </p:sp>
      <p:sp>
        <p:nvSpPr>
          <p:cNvPr id="3" name="Content Placeholder 2"/>
          <p:cNvSpPr>
            <a:spLocks noGrp="1"/>
          </p:cNvSpPr>
          <p:nvPr>
            <p:ph idx="1"/>
          </p:nvPr>
        </p:nvSpPr>
        <p:spPr>
          <a:xfrm>
            <a:off x="1703512" y="1124745"/>
            <a:ext cx="5626968" cy="1252735"/>
          </a:xfrm>
          <a:noFill/>
          <a:ln>
            <a:solidFill>
              <a:schemeClr val="tx2"/>
            </a:solidFill>
          </a:ln>
        </p:spPr>
        <p:txBody>
          <a:bodyPr>
            <a:normAutofit/>
          </a:bodyPr>
          <a:lstStyle/>
          <a:p>
            <a:pPr marL="0" indent="0">
              <a:buNone/>
            </a:pPr>
            <a:r>
              <a:rPr lang="en-GB" sz="2000" dirty="0"/>
              <a:t>Ions are charged particles, they are either:</a:t>
            </a:r>
          </a:p>
          <a:p>
            <a:r>
              <a:rPr lang="en-GB" sz="2000" b="1" dirty="0"/>
              <a:t>Positive</a:t>
            </a:r>
            <a:r>
              <a:rPr lang="en-GB" sz="2000" dirty="0"/>
              <a:t> – if they </a:t>
            </a:r>
            <a:r>
              <a:rPr lang="en-GB" sz="2000" b="1" dirty="0"/>
              <a:t>lose</a:t>
            </a:r>
            <a:r>
              <a:rPr lang="en-GB" sz="2000" dirty="0"/>
              <a:t> electrons – e.g. Cu</a:t>
            </a:r>
            <a:r>
              <a:rPr lang="en-GB" sz="2000" baseline="30000" dirty="0"/>
              <a:t>2+</a:t>
            </a:r>
            <a:r>
              <a:rPr lang="en-GB" sz="2000" dirty="0"/>
              <a:t>, Na</a:t>
            </a:r>
            <a:r>
              <a:rPr lang="en-GB" sz="2000" baseline="30000" dirty="0"/>
              <a:t>+</a:t>
            </a:r>
            <a:endParaRPr lang="en-GB" sz="2000" dirty="0"/>
          </a:p>
          <a:p>
            <a:r>
              <a:rPr lang="en-GB" sz="2000" b="1" dirty="0"/>
              <a:t>Negative</a:t>
            </a:r>
            <a:r>
              <a:rPr lang="en-GB" sz="2000" dirty="0"/>
              <a:t> – if they </a:t>
            </a:r>
            <a:r>
              <a:rPr lang="en-GB" sz="2000" b="1" dirty="0"/>
              <a:t>gain</a:t>
            </a:r>
            <a:r>
              <a:rPr lang="en-GB" sz="2000" dirty="0"/>
              <a:t> electrons – e.g. O</a:t>
            </a:r>
            <a:r>
              <a:rPr lang="en-GB" sz="2000" baseline="30000" dirty="0"/>
              <a:t>2-</a:t>
            </a:r>
            <a:r>
              <a:rPr lang="en-GB" sz="2000" dirty="0"/>
              <a:t>, </a:t>
            </a:r>
            <a:r>
              <a:rPr lang="en-GB" sz="2000" dirty="0" err="1"/>
              <a:t>Cl</a:t>
            </a:r>
            <a:r>
              <a:rPr lang="en-GB" sz="2000" baseline="30000" dirty="0"/>
              <a:t>-</a:t>
            </a:r>
            <a:endParaRPr lang="en-GB" sz="2000" dirty="0"/>
          </a:p>
          <a:p>
            <a:endParaRPr lang="en-GB"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34" t="35556" r="28915" b="32222"/>
          <a:stretch/>
        </p:blipFill>
        <p:spPr bwMode="auto">
          <a:xfrm>
            <a:off x="2244981" y="3964810"/>
            <a:ext cx="499989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768554" y="2487954"/>
            <a:ext cx="5688632" cy="1323439"/>
          </a:xfrm>
          <a:prstGeom prst="rect">
            <a:avLst/>
          </a:prstGeom>
          <a:solidFill>
            <a:schemeClr val="accent6">
              <a:lumMod val="20000"/>
              <a:lumOff val="80000"/>
            </a:schemeClr>
          </a:solidFill>
        </p:spPr>
        <p:txBody>
          <a:bodyPr wrap="square" rtlCol="0">
            <a:spAutoFit/>
          </a:bodyPr>
          <a:lstStyle/>
          <a:p>
            <a:r>
              <a:rPr lang="en-GB" sz="1600" b="1" i="1" dirty="0"/>
              <a:t>Ionic bonding </a:t>
            </a:r>
            <a:r>
              <a:rPr lang="en-GB" sz="1600" dirty="0"/>
              <a:t>= metals and non-metals </a:t>
            </a:r>
          </a:p>
          <a:p>
            <a:pPr marL="285750" indent="-285750">
              <a:buFontTx/>
              <a:buChar char="-"/>
            </a:pPr>
            <a:r>
              <a:rPr lang="en-GB" sz="1600" dirty="0"/>
              <a:t>Metal gives away his electron to the non-metal </a:t>
            </a:r>
          </a:p>
          <a:p>
            <a:pPr marL="285750" indent="-285750">
              <a:buFontTx/>
              <a:buChar char="-"/>
            </a:pPr>
            <a:r>
              <a:rPr lang="en-GB" sz="1600" dirty="0"/>
              <a:t>This means both have complete outer electron shells which makes them stable</a:t>
            </a:r>
          </a:p>
          <a:p>
            <a:pPr marL="285750" indent="-285750">
              <a:buFontTx/>
              <a:buChar char="-"/>
            </a:pPr>
            <a:r>
              <a:rPr lang="en-GB" sz="1600" dirty="0"/>
              <a:t>Positive metal ion attracted to negative non-metal ion </a:t>
            </a:r>
            <a:endParaRPr lang="en-GB" sz="1600" dirty="0"/>
          </a:p>
        </p:txBody>
      </p:sp>
      <p:sp>
        <p:nvSpPr>
          <p:cNvPr id="49" name="TextBox 48"/>
          <p:cNvSpPr txBox="1"/>
          <p:nvPr/>
        </p:nvSpPr>
        <p:spPr>
          <a:xfrm>
            <a:off x="1998878" y="6125051"/>
            <a:ext cx="2613992" cy="584775"/>
          </a:xfrm>
          <a:prstGeom prst="rect">
            <a:avLst/>
          </a:prstGeom>
          <a:noFill/>
        </p:spPr>
        <p:txBody>
          <a:bodyPr wrap="square" rtlCol="0">
            <a:spAutoFit/>
          </a:bodyPr>
          <a:lstStyle/>
          <a:p>
            <a:pPr algn="ctr"/>
            <a:r>
              <a:rPr lang="en-GB" sz="1600" b="1" i="1" dirty="0"/>
              <a:t>Chlorine: </a:t>
            </a:r>
            <a:r>
              <a:rPr lang="en-GB" sz="1600" dirty="0"/>
              <a:t>Gains an electron to become </a:t>
            </a:r>
            <a:r>
              <a:rPr lang="en-GB" sz="1600" dirty="0" err="1"/>
              <a:t>Cl</a:t>
            </a:r>
            <a:r>
              <a:rPr lang="en-GB" sz="1600" dirty="0"/>
              <a:t>- </a:t>
            </a:r>
            <a:endParaRPr lang="en-GB" sz="1600" dirty="0"/>
          </a:p>
        </p:txBody>
      </p:sp>
      <p:sp>
        <p:nvSpPr>
          <p:cNvPr id="50" name="TextBox 49"/>
          <p:cNvSpPr txBox="1"/>
          <p:nvPr/>
        </p:nvSpPr>
        <p:spPr>
          <a:xfrm>
            <a:off x="5059751" y="6125052"/>
            <a:ext cx="2376264" cy="584775"/>
          </a:xfrm>
          <a:prstGeom prst="rect">
            <a:avLst/>
          </a:prstGeom>
          <a:noFill/>
        </p:spPr>
        <p:txBody>
          <a:bodyPr wrap="square" rtlCol="0">
            <a:spAutoFit/>
          </a:bodyPr>
          <a:lstStyle/>
          <a:p>
            <a:pPr algn="ctr"/>
            <a:r>
              <a:rPr lang="en-GB" sz="1600" b="1" i="1" dirty="0"/>
              <a:t>Sodium: </a:t>
            </a:r>
            <a:r>
              <a:rPr lang="en-GB" sz="1600" dirty="0"/>
              <a:t>Loses an electron to become Na+ </a:t>
            </a:r>
            <a:endParaRPr lang="en-GB" sz="1600" dirty="0"/>
          </a:p>
        </p:txBody>
      </p:sp>
      <p:sp>
        <p:nvSpPr>
          <p:cNvPr id="51" name="TextBox 50"/>
          <p:cNvSpPr txBox="1"/>
          <p:nvPr/>
        </p:nvSpPr>
        <p:spPr>
          <a:xfrm>
            <a:off x="7824192" y="6063495"/>
            <a:ext cx="2520280" cy="646331"/>
          </a:xfrm>
          <a:prstGeom prst="rect">
            <a:avLst/>
          </a:prstGeom>
          <a:noFill/>
        </p:spPr>
        <p:txBody>
          <a:bodyPr wrap="square" rtlCol="0">
            <a:spAutoFit/>
          </a:bodyPr>
          <a:lstStyle/>
          <a:p>
            <a:r>
              <a:rPr lang="en-GB" b="1" i="1" dirty="0"/>
              <a:t>Na+ is attracted to </a:t>
            </a:r>
            <a:r>
              <a:rPr lang="en-GB" b="1" i="1" dirty="0" err="1"/>
              <a:t>Cl</a:t>
            </a:r>
            <a:r>
              <a:rPr lang="en-GB" b="1" i="1" dirty="0"/>
              <a:t>- </a:t>
            </a:r>
          </a:p>
          <a:p>
            <a:r>
              <a:rPr lang="en-GB" b="1" i="1" dirty="0">
                <a:sym typeface="Wingdings" pitchFamily="2" charset="2"/>
              </a:rPr>
              <a:t> </a:t>
            </a:r>
            <a:r>
              <a:rPr lang="en-GB" b="1" i="1" dirty="0" err="1"/>
              <a:t>NaCl</a:t>
            </a:r>
            <a:r>
              <a:rPr lang="en-GB" b="1" i="1" dirty="0"/>
              <a:t> </a:t>
            </a:r>
            <a:endParaRPr lang="en-GB" dirty="0"/>
          </a:p>
        </p:txBody>
      </p:sp>
      <p:sp>
        <p:nvSpPr>
          <p:cNvPr id="48" name="TextBox 47"/>
          <p:cNvSpPr txBox="1"/>
          <p:nvPr/>
        </p:nvSpPr>
        <p:spPr>
          <a:xfrm>
            <a:off x="7752184" y="1124745"/>
            <a:ext cx="2808312" cy="3847207"/>
          </a:xfrm>
          <a:prstGeom prst="rect">
            <a:avLst/>
          </a:prstGeom>
          <a:solidFill>
            <a:schemeClr val="accent3">
              <a:lumMod val="20000"/>
              <a:lumOff val="80000"/>
            </a:schemeClr>
          </a:solidFill>
        </p:spPr>
        <p:txBody>
          <a:bodyPr wrap="square" rtlCol="0">
            <a:spAutoFit/>
          </a:bodyPr>
          <a:lstStyle/>
          <a:p>
            <a:r>
              <a:rPr lang="en-GB" b="1" i="1" dirty="0"/>
              <a:t>Formulae of ionic compounds:</a:t>
            </a:r>
          </a:p>
          <a:p>
            <a:r>
              <a:rPr lang="en-GB" dirty="0"/>
              <a:t>Positive and negative have to cancel out</a:t>
            </a:r>
          </a:p>
          <a:p>
            <a:r>
              <a:rPr lang="en-GB" sz="500" dirty="0"/>
              <a:t> </a:t>
            </a:r>
          </a:p>
          <a:p>
            <a:r>
              <a:rPr lang="en-GB" sz="1600" dirty="0"/>
              <a:t> </a:t>
            </a:r>
            <a:r>
              <a:rPr lang="en-GB" sz="1600" b="1" dirty="0"/>
              <a:t>Na</a:t>
            </a:r>
            <a:r>
              <a:rPr lang="en-GB" sz="1600" b="1" baseline="30000" dirty="0"/>
              <a:t>+</a:t>
            </a:r>
            <a:r>
              <a:rPr lang="en-GB" sz="1600" b="1" dirty="0"/>
              <a:t> and </a:t>
            </a:r>
            <a:r>
              <a:rPr lang="en-GB" sz="1600" b="1" dirty="0" err="1"/>
              <a:t>Cl</a:t>
            </a:r>
            <a:r>
              <a:rPr lang="en-GB" sz="1600" b="1" baseline="30000" dirty="0"/>
              <a:t>-</a:t>
            </a:r>
            <a:r>
              <a:rPr lang="en-GB" sz="1600" b="1" dirty="0"/>
              <a:t> </a:t>
            </a:r>
          </a:p>
          <a:p>
            <a:r>
              <a:rPr lang="en-GB" sz="1400" dirty="0"/>
              <a:t>Charges cancel out to make </a:t>
            </a:r>
            <a:r>
              <a:rPr lang="en-GB" sz="1400" b="1" dirty="0" err="1"/>
              <a:t>NaCl</a:t>
            </a:r>
            <a:endParaRPr lang="en-GB" sz="1400" b="1" dirty="0"/>
          </a:p>
          <a:p>
            <a:r>
              <a:rPr lang="en-GB" sz="400" dirty="0"/>
              <a:t> </a:t>
            </a:r>
            <a:endParaRPr lang="en-GB" sz="400" dirty="0"/>
          </a:p>
          <a:p>
            <a:r>
              <a:rPr lang="en-GB" sz="1600" dirty="0"/>
              <a:t> </a:t>
            </a:r>
            <a:r>
              <a:rPr lang="en-GB" sz="1600" b="1" dirty="0"/>
              <a:t>Cu</a:t>
            </a:r>
            <a:r>
              <a:rPr lang="en-GB" sz="1600" b="1" baseline="30000" dirty="0"/>
              <a:t>2+ </a:t>
            </a:r>
            <a:r>
              <a:rPr lang="en-GB" sz="1600" b="1" dirty="0"/>
              <a:t>and </a:t>
            </a:r>
            <a:r>
              <a:rPr lang="en-GB" sz="1600" b="1" dirty="0" err="1"/>
              <a:t>Cl</a:t>
            </a:r>
            <a:r>
              <a:rPr lang="en-GB" sz="1600" b="1" baseline="30000" dirty="0"/>
              <a:t>-</a:t>
            </a:r>
            <a:r>
              <a:rPr lang="en-GB" sz="1600" b="1" dirty="0"/>
              <a:t> </a:t>
            </a:r>
          </a:p>
          <a:p>
            <a:r>
              <a:rPr lang="en-GB" sz="1400" dirty="0"/>
              <a:t>You would need two </a:t>
            </a:r>
            <a:r>
              <a:rPr lang="en-GB" sz="1400" dirty="0" err="1"/>
              <a:t>Cl</a:t>
            </a:r>
            <a:r>
              <a:rPr lang="en-GB" sz="1400" dirty="0"/>
              <a:t>- to cancel out the Cu2+ so makes </a:t>
            </a:r>
            <a:r>
              <a:rPr lang="en-GB" sz="1400" b="1" dirty="0"/>
              <a:t>CuCl2</a:t>
            </a:r>
          </a:p>
          <a:p>
            <a:r>
              <a:rPr lang="en-GB" sz="400" dirty="0"/>
              <a:t> </a:t>
            </a:r>
            <a:endParaRPr lang="en-GB" sz="400" dirty="0"/>
          </a:p>
          <a:p>
            <a:r>
              <a:rPr lang="en-GB" sz="1600" dirty="0"/>
              <a:t> </a:t>
            </a:r>
            <a:r>
              <a:rPr lang="en-GB" sz="1600" b="1" dirty="0"/>
              <a:t>Mg</a:t>
            </a:r>
            <a:r>
              <a:rPr lang="en-GB" sz="1600" b="1" baseline="30000" dirty="0"/>
              <a:t>2+ </a:t>
            </a:r>
            <a:r>
              <a:rPr lang="en-GB" sz="1600" b="1" dirty="0"/>
              <a:t>and O</a:t>
            </a:r>
            <a:r>
              <a:rPr lang="en-GB" sz="1600" b="1" baseline="30000" dirty="0"/>
              <a:t>2-</a:t>
            </a:r>
          </a:p>
          <a:p>
            <a:r>
              <a:rPr lang="en-GB" sz="1400" dirty="0"/>
              <a:t>Charges cancel out to make </a:t>
            </a:r>
            <a:r>
              <a:rPr lang="en-GB" sz="1400" b="1" dirty="0" err="1"/>
              <a:t>MgO</a:t>
            </a:r>
            <a:endParaRPr lang="en-GB" sz="1400" b="1" dirty="0"/>
          </a:p>
          <a:p>
            <a:r>
              <a:rPr lang="en-GB" sz="400" dirty="0"/>
              <a:t> </a:t>
            </a:r>
            <a:endParaRPr lang="en-GB" sz="400" dirty="0"/>
          </a:p>
          <a:p>
            <a:r>
              <a:rPr lang="en-GB" sz="1600" b="1" dirty="0"/>
              <a:t> Mg</a:t>
            </a:r>
            <a:r>
              <a:rPr lang="en-GB" sz="1600" b="1" baseline="30000" dirty="0"/>
              <a:t>2+ </a:t>
            </a:r>
            <a:r>
              <a:rPr lang="en-GB" sz="1600" b="1" dirty="0"/>
              <a:t>and </a:t>
            </a:r>
            <a:r>
              <a:rPr lang="en-GB" sz="1600" b="1" dirty="0" err="1"/>
              <a:t>Cl</a:t>
            </a:r>
            <a:r>
              <a:rPr lang="en-GB" sz="1600" b="1" baseline="30000" dirty="0"/>
              <a:t>-</a:t>
            </a:r>
            <a:r>
              <a:rPr lang="en-GB" sz="1600" b="1" dirty="0"/>
              <a:t> </a:t>
            </a:r>
          </a:p>
          <a:p>
            <a:r>
              <a:rPr lang="en-GB" sz="1400" dirty="0"/>
              <a:t>You would need two </a:t>
            </a:r>
            <a:r>
              <a:rPr lang="en-GB" sz="1400" dirty="0" err="1"/>
              <a:t>Cl</a:t>
            </a:r>
            <a:r>
              <a:rPr lang="en-GB" sz="1400" dirty="0"/>
              <a:t>- to cancel out so </a:t>
            </a:r>
            <a:r>
              <a:rPr lang="en-GB" sz="1400" b="1" dirty="0"/>
              <a:t>MgCl</a:t>
            </a:r>
            <a:r>
              <a:rPr lang="en-GB" sz="1400" b="1" baseline="-25000" dirty="0"/>
              <a:t>2</a:t>
            </a:r>
          </a:p>
        </p:txBody>
      </p:sp>
    </p:spTree>
    <p:extLst>
      <p:ext uri="{BB962C8B-B14F-4D97-AF65-F5344CB8AC3E}">
        <p14:creationId xmlns:p14="http://schemas.microsoft.com/office/powerpoint/2010/main" val="159437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1710</Words>
  <Application>Microsoft Office PowerPoint</Application>
  <PresentationFormat>Widescreen</PresentationFormat>
  <Paragraphs>319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C4 revision </vt:lpstr>
      <vt:lpstr>Atomic structure </vt:lpstr>
      <vt:lpstr>PowerPoint Presentation</vt:lpstr>
      <vt:lpstr>PowerPoint Presentation</vt:lpstr>
      <vt:lpstr>Electronic structure </vt:lpstr>
      <vt:lpstr>PowerPoint Presentation</vt:lpstr>
      <vt:lpstr>Flame tests </vt:lpstr>
      <vt:lpstr>PowerPoint Presentation</vt:lpstr>
      <vt:lpstr>Ionic bonding </vt:lpstr>
      <vt:lpstr>Ionic compounds </vt:lpstr>
      <vt:lpstr>PowerPoint Presentation</vt:lpstr>
      <vt:lpstr>Covalent Bonding </vt:lpstr>
      <vt:lpstr>Metallic Bonding </vt:lpstr>
      <vt:lpstr>Transition elements </vt:lpstr>
      <vt:lpstr>Superconductors </vt:lpstr>
      <vt:lpstr>Precipitation reactions </vt:lpstr>
      <vt:lpstr>Purifying water </vt:lpstr>
      <vt:lpstr>Testing water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C4 revision </dc:title>
  <dc:creator>Marcus Miola</dc:creator>
  <cp:lastModifiedBy>Marcus Miola</cp:lastModifiedBy>
  <cp:revision>3</cp:revision>
  <dcterms:created xsi:type="dcterms:W3CDTF">2016-06-16T07:05:45Z</dcterms:created>
  <dcterms:modified xsi:type="dcterms:W3CDTF">2016-06-16T07:21:26Z</dcterms:modified>
</cp:coreProperties>
</file>