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6484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29A89-5E97-4122-B086-9ED3BC12CDDD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8125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55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59145-0489-4867-A26F-C244B82471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804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D281-F907-46FD-AEC5-C0697BA73DB3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89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5DA-7919-489C-A95D-A9C3CA4A1A06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116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C9EA-F872-44C3-A4A3-B34025ABBBAA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266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7D06-FC32-49D0-866C-5036CBA70EE5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573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EE5-BEBF-4C70-8882-5BD881935E0D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878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A650-D4CD-4956-8CB9-FC42A8C0ED09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0500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35C7-CA15-4A8B-8228-4CEB499041A2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402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D9DB-415C-4B04-83E6-19DEE987505A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026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14-526B-4221-A363-358C7733300D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430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ED8-0FA8-4A36-B340-50B43EF9786A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326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0AFA-CDD6-41C5-825C-3A2C12D8C114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317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AEFC-B383-4B3A-9195-50BD607FFE3D}" type="datetime1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537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5620363"/>
              </p:ext>
            </p:extLst>
          </p:nvPr>
        </p:nvGraphicFramePr>
        <p:xfrm>
          <a:off x="0" y="0"/>
          <a:ext cx="3635895" cy="1196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3647"/>
                <a:gridCol w="1152128"/>
                <a:gridCol w="1080120"/>
              </a:tblGrid>
              <a:tr h="299188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Subatomic</a:t>
                      </a:r>
                      <a:r>
                        <a:rPr lang="en-GB" sz="1100" b="1" baseline="0" dirty="0" smtClean="0"/>
                        <a:t> particle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Relative charge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Relative mass </a:t>
                      </a:r>
                      <a:endParaRPr lang="en-GB" sz="1100" b="1" dirty="0"/>
                    </a:p>
                  </a:txBody>
                  <a:tcPr/>
                </a:tc>
              </a:tr>
              <a:tr h="29918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Proton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29918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Neutron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</a:tr>
              <a:tr h="29918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Electron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80262" y="0"/>
            <a:ext cx="255577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i="1" dirty="0" smtClean="0"/>
              <a:t>Define: </a:t>
            </a:r>
          </a:p>
          <a:p>
            <a:r>
              <a:rPr lang="en-GB" sz="1200" dirty="0" smtClean="0"/>
              <a:t>mass number:…………………………………… ………………………………………………………….</a:t>
            </a:r>
          </a:p>
          <a:p>
            <a:r>
              <a:rPr lang="en-GB" sz="1200" dirty="0" smtClean="0"/>
              <a:t>Proton number:………………………………… ………………………………………………………….Isotope: ……………………………………………. ………………………………………………………….………………………………………………………....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0"/>
            <a:ext cx="2808312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i="1" dirty="0" smtClean="0"/>
              <a:t>Which element is this: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100" dirty="0" smtClean="0"/>
              <a:t>14 protons ………………………………..……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100" dirty="0" smtClean="0"/>
              <a:t>Mass number of 19 ……………..………..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100" dirty="0" smtClean="0"/>
              <a:t>Group 2, period 4 …………….......………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100" dirty="0" smtClean="0"/>
              <a:t>6 neutrons ……………………………………..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100" dirty="0" smtClean="0"/>
              <a:t>14 neutrons …………………………………...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288340"/>
            <a:ext cx="352839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Why do ionic compounds have high melting points?</a:t>
            </a:r>
          </a:p>
          <a:p>
            <a:r>
              <a:rPr lang="en-GB" sz="1200" dirty="0" smtClean="0"/>
              <a:t>…………………………………………………………………………..………………………………………………………………………………………....</a:t>
            </a:r>
          </a:p>
          <a:p>
            <a:r>
              <a:rPr lang="en-GB" sz="1200" dirty="0" smtClean="0"/>
              <a:t>When will an ionic compound conduct electricity? …………………………………………………………………………………..…………………………………………………………………………………..</a:t>
            </a:r>
          </a:p>
          <a:p>
            <a:r>
              <a:rPr lang="en-GB" sz="1200" dirty="0" smtClean="0"/>
              <a:t>Magnesium chloride contains Mg</a:t>
            </a:r>
            <a:r>
              <a:rPr lang="en-GB" sz="1200" baseline="30000" dirty="0" smtClean="0"/>
              <a:t>2+ </a:t>
            </a:r>
            <a:r>
              <a:rPr lang="en-GB" sz="1200" dirty="0" smtClean="0"/>
              <a:t>and </a:t>
            </a:r>
            <a:r>
              <a:rPr lang="en-GB" sz="1200" dirty="0" err="1" smtClean="0"/>
              <a:t>Cl</a:t>
            </a:r>
            <a:r>
              <a:rPr lang="en-GB" sz="1200" baseline="30000" dirty="0" smtClean="0"/>
              <a:t>-</a:t>
            </a:r>
            <a:r>
              <a:rPr lang="en-GB" sz="1200" dirty="0" smtClean="0"/>
              <a:t> ions: </a:t>
            </a:r>
            <a:r>
              <a:rPr lang="en-GB" sz="1100" dirty="0" smtClean="0"/>
              <a:t>what is the formula for magnesium chloride? </a:t>
            </a:r>
            <a:r>
              <a:rPr lang="en-GB" sz="1200" dirty="0" smtClean="0"/>
              <a:t>…………….............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268760"/>
            <a:ext cx="3240360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is a covalent bond? ………………………………….. …………………………………………………………………………… ……………………………………………………………………………</a:t>
            </a:r>
          </a:p>
          <a:p>
            <a:r>
              <a:rPr lang="en-GB" sz="1200" dirty="0" smtClean="0"/>
              <a:t>Draw a dot-and-cross diagram to show the bonding in chlorine, Cl</a:t>
            </a:r>
            <a:r>
              <a:rPr lang="en-GB" sz="1200" baseline="-25000" dirty="0" smtClean="0"/>
              <a:t>2</a:t>
            </a:r>
          </a:p>
          <a:p>
            <a:endParaRPr lang="en-GB" sz="1200" baseline="-25000" dirty="0"/>
          </a:p>
          <a:p>
            <a:endParaRPr lang="en-GB" sz="1200" baseline="-25000" dirty="0" smtClean="0"/>
          </a:p>
          <a:p>
            <a:endParaRPr lang="en-GB" sz="1200" baseline="-25000" dirty="0"/>
          </a:p>
          <a:p>
            <a:endParaRPr lang="en-GB" sz="1200" baseline="-25000" dirty="0" smtClean="0"/>
          </a:p>
          <a:p>
            <a:endParaRPr lang="en-GB" sz="1200" baseline="-25000" dirty="0" smtClean="0"/>
          </a:p>
          <a:p>
            <a:endParaRPr lang="en-GB" sz="1200" baseline="-25000" dirty="0"/>
          </a:p>
          <a:p>
            <a:endParaRPr lang="en-GB" sz="1200" baseline="-25000" dirty="0" smtClean="0"/>
          </a:p>
          <a:p>
            <a:endParaRPr lang="en-GB" sz="1200" baseline="-25000" dirty="0"/>
          </a:p>
          <a:p>
            <a:endParaRPr lang="en-GB" sz="1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312369" y="2751892"/>
            <a:ext cx="2574466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C4</a:t>
            </a:r>
            <a:r>
              <a:rPr lang="en-GB" b="1" dirty="0" smtClean="0"/>
              <a:t> Revision 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12368" y="1268760"/>
            <a:ext cx="3203848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Write a word equation for the reaction of sodium in water:</a:t>
            </a:r>
          </a:p>
          <a:p>
            <a:endParaRPr lang="en-GB" sz="1100" dirty="0" smtClean="0"/>
          </a:p>
          <a:p>
            <a:endParaRPr lang="en-GB" sz="1100" dirty="0"/>
          </a:p>
          <a:p>
            <a:r>
              <a:rPr lang="en-GB" sz="1100" dirty="0" smtClean="0"/>
              <a:t>Write a balanced symbol equation for the reaction of potassium in water:</a:t>
            </a:r>
          </a:p>
          <a:p>
            <a:endParaRPr lang="en-GB" sz="1100" dirty="0"/>
          </a:p>
          <a:p>
            <a:endParaRPr lang="en-GB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6580262" y="1638091"/>
            <a:ext cx="255577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is oxidation? …………………………… ………………………………………………………....</a:t>
            </a:r>
          </a:p>
          <a:p>
            <a:r>
              <a:rPr lang="en-GB" sz="1200" dirty="0" smtClean="0"/>
              <a:t>Write an ionic equation for the oxidation of Na to Na</a:t>
            </a:r>
            <a:r>
              <a:rPr lang="en-GB" sz="1200" baseline="30000" dirty="0" smtClean="0"/>
              <a:t>+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4941168"/>
            <a:ext cx="31318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Describe how to carry out a flame test: ..………… 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2813797"/>
              </p:ext>
            </p:extLst>
          </p:nvPr>
        </p:nvGraphicFramePr>
        <p:xfrm>
          <a:off x="6012161" y="5772164"/>
          <a:ext cx="31318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9"/>
                <a:gridCol w="2051721"/>
              </a:tblGrid>
              <a:tr h="242301"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Metal ion 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Colour of flame </a:t>
                      </a:r>
                      <a:endParaRPr lang="en-GB" sz="1200" b="0" dirty="0"/>
                    </a:p>
                  </a:txBody>
                  <a:tcPr/>
                </a:tc>
              </a:tr>
              <a:tr h="242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Li</a:t>
                      </a:r>
                      <a:r>
                        <a:rPr lang="en-GB" sz="1200" baseline="30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42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Na</a:t>
                      </a:r>
                      <a:r>
                        <a:rPr lang="en-GB" sz="1200" baseline="30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242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K</a:t>
                      </a:r>
                      <a:r>
                        <a:rPr lang="en-GB" sz="1200" baseline="30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7310268"/>
              </p:ext>
            </p:extLst>
          </p:nvPr>
        </p:nvGraphicFramePr>
        <p:xfrm>
          <a:off x="5985456" y="3806288"/>
          <a:ext cx="3131841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9"/>
                <a:gridCol w="1025861"/>
                <a:gridCol w="1025861"/>
              </a:tblGrid>
              <a:tr h="179085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Halogen</a:t>
                      </a:r>
                      <a:r>
                        <a:rPr lang="en-GB" sz="1200" b="1" baseline="0" dirty="0" smtClean="0"/>
                        <a:t>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State </a:t>
                      </a:r>
                      <a:endParaRPr lang="en-GB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Colour 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9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Chlorine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9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Bromine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200" baseline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9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Iodine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04198" y="2898311"/>
            <a:ext cx="31318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Write a balanced symbol equation for the reaction of lithium and chlorine </a:t>
            </a:r>
          </a:p>
          <a:p>
            <a:endParaRPr lang="en-GB" sz="1200" dirty="0"/>
          </a:p>
          <a:p>
            <a:endParaRPr lang="en-GB" sz="12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546" y="3429000"/>
            <a:ext cx="341632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What is a displacement reaction? </a:t>
            </a:r>
            <a:r>
              <a:rPr lang="en-GB" sz="1200" dirty="0" smtClean="0"/>
              <a:t>…………….………………… …………………………………………………………………………………………………………..……………………………………………………</a:t>
            </a:r>
            <a:endParaRPr lang="en-GB" sz="1200" dirty="0"/>
          </a:p>
          <a:p>
            <a:r>
              <a:rPr lang="en-GB" sz="1100" dirty="0" smtClean="0"/>
              <a:t>Why is fluorine more reactive than bromine? </a:t>
            </a:r>
            <a:r>
              <a:rPr lang="en-GB" sz="1200" dirty="0" smtClean="0"/>
              <a:t>……………………………………………………………………………….. ……………………………………………………………………………..…</a:t>
            </a:r>
            <a:endParaRPr lang="en-GB" sz="1200" dirty="0"/>
          </a:p>
          <a:p>
            <a:r>
              <a:rPr lang="en-GB" sz="1100" dirty="0" smtClean="0"/>
              <a:t>Write a balanced symbol equation for the reaction of chlorine and potassium bromide</a:t>
            </a:r>
          </a:p>
          <a:p>
            <a:r>
              <a:rPr lang="en-GB" sz="700" dirty="0" smtClean="0"/>
              <a:t>  </a:t>
            </a:r>
          </a:p>
          <a:p>
            <a:endParaRPr lang="en-GB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3560875" y="3233008"/>
            <a:ext cx="2325960" cy="363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100" dirty="0" smtClean="0"/>
              <a:t>Name a use for transition metals</a:t>
            </a:r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r>
              <a:rPr lang="en-GB" sz="1100" dirty="0" smtClean="0"/>
              <a:t>An unknown compound makes a blue hydroxide precipitate, what metal is this?</a:t>
            </a:r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r>
              <a:rPr lang="en-GB" sz="1100" dirty="0" smtClean="0"/>
              <a:t>Why would copper be used for electrical wires?</a:t>
            </a:r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r>
              <a:rPr lang="en-GB" sz="1000" dirty="0" smtClean="0"/>
              <a:t>Name one benefit and one drawback of superconductors</a:t>
            </a:r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r>
              <a:rPr lang="en-GB" sz="1100" dirty="0" smtClean="0"/>
              <a:t>Why is water chlorinated?</a:t>
            </a:r>
          </a:p>
          <a:p>
            <a:pPr marL="228600" indent="-228600">
              <a:buAutoNum type="arabicPeriod"/>
            </a:pPr>
            <a:endParaRPr lang="en-GB" sz="600" dirty="0" smtClean="0"/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r>
              <a:rPr lang="en-GB" sz="1100" dirty="0" smtClean="0"/>
              <a:t>Name two ions you test for in water and what solutions you use </a:t>
            </a:r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xmlns="" val="16655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4624"/>
            <a:ext cx="338437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 smtClean="0"/>
              <a:t>Atomic structure &amp; periodic table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Which element has the electronic structure 2.8.8.1 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What is the relative mass of a neutron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Name an element with only one electron in its outer </a:t>
            </a:r>
            <a:r>
              <a:rPr lang="en-GB" sz="900" dirty="0" smtClean="0"/>
              <a:t>shell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The atomic number of silicon is 14 – what does this mean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Name an element with </a:t>
            </a:r>
            <a:r>
              <a:rPr lang="en-GB" sz="900" dirty="0" smtClean="0"/>
              <a:t>6 electrons </a:t>
            </a:r>
            <a:r>
              <a:rPr lang="en-GB" sz="900" dirty="0"/>
              <a:t>in its outer </a:t>
            </a:r>
            <a:r>
              <a:rPr lang="en-GB" sz="900" dirty="0" smtClean="0"/>
              <a:t>shell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Name an element with 8 electrons in its outer </a:t>
            </a:r>
            <a:r>
              <a:rPr lang="en-GB" sz="900" dirty="0" smtClean="0"/>
              <a:t>shell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Which period does sulphur belong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Draw the electronic structure of a silicon </a:t>
            </a:r>
            <a:r>
              <a:rPr lang="en-GB" sz="900" dirty="0" smtClean="0"/>
              <a:t>atom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Describe how to carry out a flame test </a:t>
            </a: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900" dirty="0" smtClean="0"/>
              <a:t>What is the name of the gas that burns with a ‘squeaky pop’?</a:t>
            </a:r>
          </a:p>
          <a:p>
            <a:r>
              <a:rPr lang="en-GB" sz="900" dirty="0" smtClean="0"/>
              <a:t> </a:t>
            </a:r>
            <a:endParaRPr lang="en-GB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573016"/>
            <a:ext cx="3384376" cy="216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 smtClean="0"/>
              <a:t>Transition metals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Two solutions are mixed to make an insoluble solid, what is this solid called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What is the colour of iron(II) hydroxide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Name a transition metal that forms blue </a:t>
            </a:r>
            <a:r>
              <a:rPr lang="en-GB" sz="900" dirty="0" smtClean="0"/>
              <a:t>compounds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Copper carbonate decomposes to make copper oxide and carbon dioxide – write a word equation for this </a:t>
            </a:r>
            <a:r>
              <a:rPr lang="en-GB" sz="900" dirty="0" smtClean="0"/>
              <a:t>reaction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Fe</a:t>
            </a:r>
            <a:r>
              <a:rPr lang="en-GB" sz="900" baseline="30000" dirty="0"/>
              <a:t>2+</a:t>
            </a:r>
            <a:r>
              <a:rPr lang="en-GB" sz="900" dirty="0"/>
              <a:t> reacts with OH</a:t>
            </a:r>
            <a:r>
              <a:rPr lang="en-GB" sz="900" baseline="30000" dirty="0"/>
              <a:t>-</a:t>
            </a:r>
            <a:r>
              <a:rPr lang="en-GB" sz="900" dirty="0"/>
              <a:t> to make Fe(OH)</a:t>
            </a:r>
            <a:r>
              <a:rPr lang="en-GB" sz="900" baseline="-25000" dirty="0"/>
              <a:t>2 </a:t>
            </a:r>
            <a:r>
              <a:rPr lang="en-GB" sz="900" dirty="0"/>
              <a:t> - write a balanced ionic equation for this reaction</a:t>
            </a:r>
          </a:p>
          <a:p>
            <a:endParaRPr lang="en-GB" sz="9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07904" y="44623"/>
            <a:ext cx="2592288" cy="216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/>
              <a:t>B</a:t>
            </a:r>
            <a:r>
              <a:rPr lang="en-GB" sz="900" b="1" i="1" u="sng" dirty="0" smtClean="0"/>
              <a:t>onding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Draw a dot-and-cross diagram to show the covalent bonding in water, </a:t>
            </a:r>
            <a:r>
              <a:rPr lang="en-GB" sz="900" dirty="0" smtClean="0"/>
              <a:t>H</a:t>
            </a:r>
            <a:r>
              <a:rPr lang="en-GB" sz="900" baseline="-25000" dirty="0" smtClean="0"/>
              <a:t>2</a:t>
            </a:r>
            <a:r>
              <a:rPr lang="en-GB" sz="900" dirty="0" smtClean="0"/>
              <a:t>O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Draw a labelled diagram to explain how metals bond </a:t>
            </a: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44624"/>
            <a:ext cx="2433318" cy="216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 smtClean="0"/>
              <a:t>Superconductors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What are the benefits and drawbacks of superconductors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Superconductors conduct electricity with no loss of power – explain why </a:t>
            </a: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A superconductor can be used to make a large, powerful magnet, what is this called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5796171"/>
            <a:ext cx="8722776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 smtClean="0"/>
              <a:t>Group 7 elements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potassium and fluorine  react to make potassium fluoride - write a balanced symbol equation for this </a:t>
            </a:r>
            <a:r>
              <a:rPr lang="en-GB" sz="900" dirty="0" smtClean="0"/>
              <a:t>reaction ……………………………………………………………………………………………………..</a:t>
            </a: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Write a word equation for the reaction between sodium and chlorine </a:t>
            </a:r>
            <a:r>
              <a:rPr lang="en-GB" sz="900" dirty="0" smtClean="0"/>
              <a:t>…………………………………………………………………………………………………………………………………………..……………………….</a:t>
            </a: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Why is chlorine more reactive than bromine</a:t>
            </a:r>
            <a:r>
              <a:rPr lang="en-GB" sz="900" dirty="0" smtClean="0"/>
              <a:t>? 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Name a group 7 element that is a red-brown </a:t>
            </a:r>
            <a:r>
              <a:rPr lang="en-GB" sz="900" dirty="0" smtClean="0"/>
              <a:t>liquid ………………………………………………………………………………………………………………………………………………………………………………..……………….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Which element in group 7 is a dark grey solid</a:t>
            </a:r>
            <a:r>
              <a:rPr lang="en-GB" sz="900" dirty="0" smtClean="0"/>
              <a:t>? ………………………………………………………………………………………………………………………………………………………………………………………………….…….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 smtClean="0"/>
              <a:t>What is reduction? ……………………………………………………………………………………………………. …………………………………………………………………………………………………………………………………………..</a:t>
            </a:r>
            <a:endParaRPr lang="en-GB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3742122" y="3861048"/>
            <a:ext cx="5150710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 smtClean="0"/>
              <a:t>Water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A sample of water is tested with silver nitrate, a yellow precipitate is formed – what ion is present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Why does water go through the chlorination process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BaCl</a:t>
            </a:r>
            <a:r>
              <a:rPr lang="en-GB" sz="900" baseline="-25000" dirty="0"/>
              <a:t>2</a:t>
            </a:r>
            <a:r>
              <a:rPr lang="en-GB" sz="900" dirty="0"/>
              <a:t> reacts with Na</a:t>
            </a:r>
            <a:r>
              <a:rPr lang="en-GB" sz="900" baseline="-25000" dirty="0"/>
              <a:t>2</a:t>
            </a:r>
            <a:r>
              <a:rPr lang="en-GB" sz="900" dirty="0"/>
              <a:t>SO</a:t>
            </a:r>
            <a:r>
              <a:rPr lang="en-GB" sz="900" baseline="-25000" dirty="0"/>
              <a:t>4</a:t>
            </a:r>
            <a:r>
              <a:rPr lang="en-GB" sz="900" dirty="0"/>
              <a:t> to make BaSO</a:t>
            </a:r>
            <a:r>
              <a:rPr lang="en-GB" sz="900" baseline="-25000" dirty="0"/>
              <a:t>4</a:t>
            </a:r>
            <a:r>
              <a:rPr lang="en-GB" sz="900" dirty="0"/>
              <a:t> and </a:t>
            </a:r>
            <a:r>
              <a:rPr lang="en-GB" sz="900" dirty="0" err="1"/>
              <a:t>NaCl</a:t>
            </a:r>
            <a:r>
              <a:rPr lang="en-GB" sz="900" dirty="0"/>
              <a:t> – write a balanced symbol equation for this reaction </a:t>
            </a: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Sodium chloride reacts with silver nitrate to make sodium nitrate and silver chloride – write a word equation to show this </a:t>
            </a:r>
            <a:r>
              <a:rPr lang="en-GB" sz="900" dirty="0" smtClean="0"/>
              <a:t>reaction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How might pesticides get into a river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3732666" y="2276872"/>
            <a:ext cx="516962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 smtClean="0"/>
              <a:t>Group 1 elements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Finish the sentence: lithium atoms lose </a:t>
            </a:r>
            <a:r>
              <a:rPr lang="en-GB" sz="900" dirty="0" smtClean="0"/>
              <a:t>………………………………………..…. </a:t>
            </a:r>
            <a:r>
              <a:rPr lang="en-GB" sz="900" dirty="0"/>
              <a:t>to make positive lithium 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Explain why potassium is more reactive than </a:t>
            </a:r>
            <a:r>
              <a:rPr lang="en-GB" sz="900" dirty="0" smtClean="0"/>
              <a:t>sodium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Write a word equation for the reaction between sodium and </a:t>
            </a:r>
            <a:r>
              <a:rPr lang="en-GB" sz="900" dirty="0" smtClean="0"/>
              <a:t>water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Sodium loses electrons to make positive ions, what is the name of this reaction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</p:txBody>
      </p:sp>
    </p:spTree>
    <p:extLst>
      <p:ext uri="{BB962C8B-B14F-4D97-AF65-F5344CB8AC3E}">
        <p14:creationId xmlns="" xmlns:p14="http://schemas.microsoft.com/office/powerpoint/2010/main" val="180510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715</Words>
  <Application>Microsoft Office PowerPoint</Application>
  <PresentationFormat>On-screen Show (4:3)</PresentationFormat>
  <Paragraphs>152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Heys</dc:creator>
  <cp:lastModifiedBy>rossd</cp:lastModifiedBy>
  <cp:revision>12</cp:revision>
  <cp:lastPrinted>2013-03-28T10:40:20Z</cp:lastPrinted>
  <dcterms:created xsi:type="dcterms:W3CDTF">2013-03-26T13:56:14Z</dcterms:created>
  <dcterms:modified xsi:type="dcterms:W3CDTF">2014-03-25T07:38:23Z</dcterms:modified>
</cp:coreProperties>
</file>